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365" r:id="rId2"/>
    <p:sldId id="372" r:id="rId3"/>
    <p:sldId id="290" r:id="rId4"/>
    <p:sldId id="293" r:id="rId5"/>
    <p:sldId id="373" r:id="rId6"/>
    <p:sldId id="375" r:id="rId7"/>
    <p:sldId id="379" r:id="rId8"/>
    <p:sldId id="376" r:id="rId9"/>
    <p:sldId id="360" r:id="rId10"/>
    <p:sldId id="298" r:id="rId11"/>
    <p:sldId id="377" r:id="rId12"/>
    <p:sldId id="378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6E3B26-F861-EE5D-2A25-33D94FD21883}" name="Knutson, Brach" initials="KB" userId="S::knutson.39@buckeyemail.osu.edu::60904d5b-3a58-451e-af20-990d02e2af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7578"/>
    <a:srgbClr val="737B7E"/>
    <a:srgbClr val="000000"/>
    <a:srgbClr val="FF0000"/>
    <a:srgbClr val="ECD0D5"/>
    <a:srgbClr val="BA0C2F"/>
    <a:srgbClr val="FFFFFF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548DD-AF31-45BA-A26D-7AC4939564E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58C05-38F5-46EB-BECD-5394A7777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5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58C05-38F5-46EB-BECD-5394A7777B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0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Seal on the Oval. Used as a background picture.">
            <a:extLst>
              <a:ext uri="{FF2B5EF4-FFF2-40B4-BE49-F238E27FC236}">
                <a16:creationId xmlns:a16="http://schemas.microsoft.com/office/drawing/2014/main" id="{C4E00CA3-028B-4946-BBB4-5C31154E3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942" b="11942"/>
          <a:stretch/>
        </p:blipFill>
        <p:spPr>
          <a:xfrm>
            <a:off x="400279" y="374573"/>
            <a:ext cx="11391441" cy="5772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F839D-17A6-464E-BE22-E9B747DF3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9" y="1912072"/>
            <a:ext cx="11390045" cy="2387600"/>
          </a:xfrm>
          <a:solidFill>
            <a:srgbClr val="FFFFFF">
              <a:alpha val="69804"/>
            </a:srgbClr>
          </a:solidFill>
        </p:spPr>
        <p:txBody>
          <a:bodyPr lIns="365760" anchor="ctr">
            <a:normAutofit/>
          </a:bodyPr>
          <a:lstStyle>
            <a:lvl1pPr algn="l"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48FA3-A642-4E78-8E7B-809942D8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71CDF-2BA0-4B12-BAB3-F078D4D1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02ADA-344D-4C5C-97AD-978608FF7B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and Figure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32273"/>
            <a:ext cx="3637944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761295"/>
            <a:ext cx="3637944" cy="24283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Title ornament - do not edit.">
            <a:extLst>
              <a:ext uri="{FF2B5EF4-FFF2-40B4-BE49-F238E27FC236}">
                <a16:creationId xmlns:a16="http://schemas.microsoft.com/office/drawing/2014/main" id="{5F33B443-BC15-456F-A843-6F23BCE2348A}"/>
              </a:ext>
            </a:extLst>
          </p:cNvPr>
          <p:cNvCxnSpPr>
            <a:cxnSpLocks/>
          </p:cNvCxnSpPr>
          <p:nvPr userDrawn="1"/>
        </p:nvCxnSpPr>
        <p:spPr>
          <a:xfrm>
            <a:off x="839789" y="2060409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B3712-421D-4D44-A208-FCFD9F142B3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79938" y="2332038"/>
            <a:ext cx="6608762" cy="3814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a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3755932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8BB7286-594A-4C7F-91C3-90AF74F810B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56551" y="3242821"/>
            <a:ext cx="5441197" cy="24283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3CEE6-576D-4A25-8B6C-C2373DA1C88A}"/>
              </a:ext>
            </a:extLst>
          </p:cNvPr>
          <p:cNvCxnSpPr>
            <a:cxnSpLocks/>
          </p:cNvCxnSpPr>
          <p:nvPr userDrawn="1"/>
        </p:nvCxnSpPr>
        <p:spPr>
          <a:xfrm>
            <a:off x="5856552" y="1541935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763" y="403767"/>
            <a:ext cx="4629150" cy="574364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8E9976-AB2A-4D33-BDD3-3DD819648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51" y="1806160"/>
            <a:ext cx="5441196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749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8BB7286-594A-4C7F-91C3-90AF74F810B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56551" y="3242821"/>
            <a:ext cx="5441197" cy="242836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C3CEE6-576D-4A25-8B6C-C2373DA1C88A}"/>
              </a:ext>
            </a:extLst>
          </p:cNvPr>
          <p:cNvCxnSpPr>
            <a:cxnSpLocks/>
          </p:cNvCxnSpPr>
          <p:nvPr userDrawn="1"/>
        </p:nvCxnSpPr>
        <p:spPr>
          <a:xfrm>
            <a:off x="5856552" y="1541935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05C42B-C8C5-451C-A726-855DF2E48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73" y="427519"/>
            <a:ext cx="4572000" cy="296149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F2A46D0-0103-4ABC-91D6-429E065615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6873" y="3389014"/>
            <a:ext cx="22860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FAFE350-DAC2-4FA1-8058-2BB689DE6D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82873" y="3389014"/>
            <a:ext cx="22860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9F3245-5C19-491B-A3C7-0953BE94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51" y="1806160"/>
            <a:ext cx="5441196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97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32273"/>
            <a:ext cx="3637944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761295"/>
            <a:ext cx="3637944" cy="105580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33B443-BC15-456F-A843-6F23BCE2348A}"/>
              </a:ext>
            </a:extLst>
          </p:cNvPr>
          <p:cNvCxnSpPr>
            <a:cxnSpLocks/>
          </p:cNvCxnSpPr>
          <p:nvPr userDrawn="1"/>
        </p:nvCxnSpPr>
        <p:spPr>
          <a:xfrm>
            <a:off x="839789" y="2060409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7203" y="696457"/>
            <a:ext cx="2077591" cy="1676742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204" y="2453541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057204" y="2763582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11ED6439-33AD-49C2-871A-58168B09AD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74140" y="696457"/>
            <a:ext cx="2077591" cy="167674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724A983-E2D4-411D-8E9C-28DDCC5FAF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74141" y="2453541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2A31C1D-8F1D-4CB6-9F05-8D8BB079EB90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374141" y="2763582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E32EFC8D-798E-4678-A87B-C90DCCB5A9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91076" y="696457"/>
            <a:ext cx="2077591" cy="1676742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B1DD5E6-B902-4C2D-9D16-3F59B4BCBA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91077" y="2453541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2D6015B-E243-493B-AEF7-C9745236520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9691077" y="2763582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A5B97012-2868-43C2-9206-9E4FE0F4F61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78858" y="3386275"/>
            <a:ext cx="2077591" cy="1676742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8454760-D7F3-475D-A20B-0C0BCB057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8859" y="5143359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6D393514-D249-454A-BB12-08A04E74C5AB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5078859" y="5453400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D278255C-18BA-474E-96F6-62A50AF41CA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95795" y="3386275"/>
            <a:ext cx="2077591" cy="167674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4F57BC1-C0AE-424B-9367-C3705C88E5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95796" y="5143359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B8CE1909-D1B0-4CED-A8A6-86452D796376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7395796" y="5453400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7844A874-C4B9-4320-AE76-AA222CA8567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712731" y="3386275"/>
            <a:ext cx="2077591" cy="167674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CF80027-C4C4-4FAC-8656-046DDF8D9C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12732" y="5143359"/>
            <a:ext cx="2077592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5AC34476-3C87-41CC-8284-D6A31C7F741D}"/>
              </a:ext>
            </a:extLst>
          </p:cNvPr>
          <p:cNvSpPr>
            <a:spLocks noGrp="1"/>
          </p:cNvSpPr>
          <p:nvPr>
            <p:ph sz="half" idx="34"/>
          </p:nvPr>
        </p:nvSpPr>
        <p:spPr>
          <a:xfrm>
            <a:off x="9712732" y="5453400"/>
            <a:ext cx="2077592" cy="30175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7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A03F2-9CC5-4C7D-98F8-9957C8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A53CF-A8C8-4BBA-B9A9-B09B8659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F50D38-5438-F344-9475-34794C40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08DB35-EBE4-7D47-B3CA-C94ADD2F76D2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15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F5652-5F8D-4F3B-BE45-6F2FE0F5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EF2A-FDC4-461B-A64A-242E9A04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4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4001C-171D-4E3E-B5D6-BCADE39B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34708-1F7D-4A7D-990D-4B0285713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9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descr="Red background with notch.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AE5508-873C-8C4C-A88E-C1B4E571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83112E-B440-C046-B221-F7DBDB8A7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65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21065E6-A38E-4F0C-8A91-83E3ADB9FE2D}"/>
              </a:ext>
            </a:extLst>
          </p:cNvPr>
          <p:cNvSpPr/>
          <p:nvPr userDrawn="1"/>
        </p:nvSpPr>
        <p:spPr>
          <a:xfrm>
            <a:off x="400280" y="374573"/>
            <a:ext cx="11391441" cy="5772839"/>
          </a:xfrm>
          <a:custGeom>
            <a:avLst/>
            <a:gdLst>
              <a:gd name="connsiteX0" fmla="*/ 0 w 11391441"/>
              <a:gd name="connsiteY0" fmla="*/ 11017 h 5772839"/>
              <a:gd name="connsiteX1" fmla="*/ 0 w 11391441"/>
              <a:gd name="connsiteY1" fmla="*/ 5772839 h 5772839"/>
              <a:gd name="connsiteX2" fmla="*/ 10796530 w 11391441"/>
              <a:gd name="connsiteY2" fmla="*/ 5772839 h 5772839"/>
              <a:gd name="connsiteX3" fmla="*/ 11391441 w 11391441"/>
              <a:gd name="connsiteY3" fmla="*/ 5177928 h 5772839"/>
              <a:gd name="connsiteX4" fmla="*/ 11391441 w 11391441"/>
              <a:gd name="connsiteY4" fmla="*/ 0 h 5772839"/>
              <a:gd name="connsiteX5" fmla="*/ 0 w 11391441"/>
              <a:gd name="connsiteY5" fmla="*/ 11017 h 577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91441" h="5772839">
                <a:moveTo>
                  <a:pt x="0" y="11017"/>
                </a:moveTo>
                <a:lnTo>
                  <a:pt x="0" y="5772839"/>
                </a:lnTo>
                <a:lnTo>
                  <a:pt x="10796530" y="5772839"/>
                </a:lnTo>
                <a:lnTo>
                  <a:pt x="11391441" y="5177928"/>
                </a:lnTo>
                <a:lnTo>
                  <a:pt x="11391441" y="0"/>
                </a:lnTo>
                <a:lnTo>
                  <a:pt x="0" y="11017"/>
                </a:lnTo>
                <a:close/>
              </a:path>
            </a:pathLst>
          </a:custGeom>
          <a:solidFill>
            <a:srgbClr val="A2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94FE8C-BFE3-EA46-9F67-FCF68481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68173B2-180C-2442-AB23-1F3D56096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75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17FDA-A121-4B28-8DDF-D450DD471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9B5A-7DCC-4693-81DE-0BE66B97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4E7D8D-3CE6-BC4E-BA91-C825C3B7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09603"/>
            <a:ext cx="10515600" cy="819397"/>
          </a:xfrm>
        </p:spPr>
        <p:txBody>
          <a:bodyPr anchor="t">
            <a:normAutofit/>
          </a:bodyPr>
          <a:lstStyle>
            <a:lvl1pPr>
              <a:defRPr sz="5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BB5AB9-FC6F-7F4D-885C-DFDA8229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7508"/>
            <a:ext cx="10515600" cy="496976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chemeClr val="tx1"/>
                </a:solidFill>
                <a:latin typeface="Buckeye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04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AA6A-DE3E-452A-8765-F4A9FE44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92BB6-0EC3-47A0-964A-91B4EAB22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1509"/>
            <a:ext cx="10515600" cy="4015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748A89-EDD3-4E47-AFE7-62C61C34960B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5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10778-4DA8-45B3-97ED-ECBE5C608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83038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06950"/>
            <a:ext cx="3200400" cy="3060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4800EDF-F600-4ABA-9A26-740C4D40C6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883038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5DC47ED-65AF-468C-B064-C602467FDF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706950"/>
            <a:ext cx="3200400" cy="3060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A0CF29B-96BC-43D9-8AB6-6FADA9A92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5124" y="1894991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19B7547-6851-4E06-A147-72DEB3E256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75124" y="2718903"/>
            <a:ext cx="3200400" cy="30607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0F89D-2F52-4A06-A26B-F81A4CCA049C}"/>
              </a:ext>
            </a:extLst>
          </p:cNvPr>
          <p:cNvCxnSpPr>
            <a:cxnSpLocks/>
          </p:cNvCxnSpPr>
          <p:nvPr userDrawn="1"/>
        </p:nvCxnSpPr>
        <p:spPr>
          <a:xfrm flipV="1">
            <a:off x="4246764" y="2377658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615C9D-EE6C-4B25-8C7B-BD41495EDED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5362" y="2377658"/>
            <a:ext cx="0" cy="340197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70F325A-C820-6347-A10B-9DD63E3B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D95B3B-5BE2-F245-A653-7ABF52BA55BB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28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9CF42-CFB0-4813-AFA8-72E0DF89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2332273"/>
            <a:ext cx="3637944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339C-BF56-4C01-9057-10C1041C7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761295"/>
            <a:ext cx="3637944" cy="105580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642A6F-A411-470F-BD04-ADA91E6F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85E62-F2BF-47B7-BB10-92F9FFA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33B443-BC15-456F-A843-6F23BCE2348A}"/>
              </a:ext>
            </a:extLst>
          </p:cNvPr>
          <p:cNvCxnSpPr>
            <a:cxnSpLocks/>
          </p:cNvCxnSpPr>
          <p:nvPr userDrawn="1"/>
        </p:nvCxnSpPr>
        <p:spPr>
          <a:xfrm>
            <a:off x="839789" y="2060409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233CD8-5E31-4581-814D-DA09D49C1F86}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055" y="1355651"/>
            <a:ext cx="0" cy="4705784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19BD27-A5AE-4AED-A944-00ED745F24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5829" y="1186651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B9DF506-FA73-4B69-BFF8-9508CCD1B3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1823" y="1197473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3C25E06-F692-49FF-AE8E-D1AB6FF3AAB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561816" y="1494459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B784B6F-C536-4BE2-9F68-EFD22C48A7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95822" y="2625206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8CA5EED-CA8D-41CE-A9A2-2D0FD1FFEA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61816" y="2636028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A62EE4C-12CF-4CD9-A03E-75610F65D462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561809" y="2933014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1EDC020B-92DF-44EE-8F61-D1F5715938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95822" y="3984098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C31054-F323-447E-A250-00C70D0332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61816" y="3994920"/>
            <a:ext cx="4524097" cy="2969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A0E534F-F82F-491F-A155-625F7F13DD81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561809" y="4291906"/>
            <a:ext cx="4524097" cy="7547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3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7D5D7-B1FE-44D4-9552-B7681E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99665-9022-4763-9F34-BC62AC63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C1AF12-65D7-4CCC-B876-272178DEF7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975" y="2178050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>
                <a:latin typeface="+mj-lt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78A9C5-0FEF-4CDF-8E0D-77B2B3787EB1}"/>
              </a:ext>
            </a:extLst>
          </p:cNvPr>
          <p:cNvCxnSpPr>
            <a:cxnSpLocks/>
          </p:cNvCxnSpPr>
          <p:nvPr userDrawn="1"/>
        </p:nvCxnSpPr>
        <p:spPr>
          <a:xfrm>
            <a:off x="2117969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31E8251-4870-40ED-8F84-F3F4065F8B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983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921F103-A52D-4BF8-A426-261D45BC06E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15976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7B445D7-04D9-4518-A91A-395D959AA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2024" y="2178050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>
                <a:latin typeface="+mj-lt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2A72AE-B0BA-451A-A298-6F08D46BE149}"/>
              </a:ext>
            </a:extLst>
          </p:cNvPr>
          <p:cNvCxnSpPr>
            <a:cxnSpLocks/>
          </p:cNvCxnSpPr>
          <p:nvPr userDrawn="1"/>
        </p:nvCxnSpPr>
        <p:spPr>
          <a:xfrm>
            <a:off x="5720579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44B66B5-8A11-414B-BD6A-3CA8D49CDA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2032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B83ED64-7985-4721-920B-54BC42A5E1D7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362025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8CFB95A-0D9D-453A-9CB2-BF05EF3E7A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8066" y="2178050"/>
            <a:ext cx="3200400" cy="155575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7500">
                <a:latin typeface="+mj-lt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95B02B-287E-4902-9AF6-04C885FA6DD1}"/>
              </a:ext>
            </a:extLst>
          </p:cNvPr>
          <p:cNvCxnSpPr>
            <a:cxnSpLocks/>
          </p:cNvCxnSpPr>
          <p:nvPr userDrawn="1"/>
        </p:nvCxnSpPr>
        <p:spPr>
          <a:xfrm>
            <a:off x="9276048" y="3771508"/>
            <a:ext cx="548640" cy="0"/>
          </a:xfrm>
          <a:prstGeom prst="line">
            <a:avLst/>
          </a:prstGeom>
          <a:ln w="79375">
            <a:solidFill>
              <a:srgbClr val="BA0C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9EC675-E9A3-4C03-B61F-A49031FA50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08074" y="4133426"/>
            <a:ext cx="3200400" cy="29698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8429F79-518E-407C-8FF2-83D7C7D801F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7908067" y="4430412"/>
            <a:ext cx="3200400" cy="7547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84EC54A-1238-054A-B123-4E089148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042"/>
            <a:ext cx="10515600" cy="8388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B88219-839E-554B-B72F-F7177AF5404C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837"/>
            <a:ext cx="548640" cy="0"/>
          </a:xfrm>
          <a:prstGeom prst="line">
            <a:avLst/>
          </a:prstGeom>
          <a:ln w="793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29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EA513-5076-4D62-8F85-69A918D7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55A3-A75E-4A34-A5A1-1B324FA1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8F603-DAEE-420E-95E6-F5025675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749" y="5782287"/>
            <a:ext cx="497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FA4CD3D-26C8-47FF-8D13-9B32BAAB47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501DD-FBD8-4A19-BD71-AB3CFFDE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75524" y="62964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F55EA-461E-FFD2-826C-036C67640B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7" y="6332648"/>
            <a:ext cx="2356992" cy="3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60" r:id="rId4"/>
    <p:sldLayoutId id="2147483661" r:id="rId5"/>
    <p:sldLayoutId id="2147483650" r:id="rId6"/>
    <p:sldLayoutId id="2147483676" r:id="rId7"/>
    <p:sldLayoutId id="2147483678" r:id="rId8"/>
    <p:sldLayoutId id="2147483679" r:id="rId9"/>
    <p:sldLayoutId id="2147483662" r:id="rId10"/>
    <p:sldLayoutId id="2147483663" r:id="rId11"/>
    <p:sldLayoutId id="2147483665" r:id="rId12"/>
    <p:sldLayoutId id="2147483682" r:id="rId13"/>
    <p:sldLayoutId id="2147483654" r:id="rId14"/>
    <p:sldLayoutId id="214748365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BA0C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B9AFF-8F19-0B43-C7A8-873131FCE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B3A45-F3FC-CEB1-AD72-6E3B2E3D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B8439-FB3C-B254-C21E-CEC4B917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6A8AB2-6D9A-369F-9770-E4B2E1FF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Transducer Development</a:t>
            </a:r>
          </a:p>
        </p:txBody>
      </p:sp>
    </p:spTree>
    <p:extLst>
      <p:ext uri="{BB962C8B-B14F-4D97-AF65-F5344CB8AC3E}">
        <p14:creationId xmlns:p14="http://schemas.microsoft.com/office/powerpoint/2010/main" val="418166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7C7A-BEA2-107C-E250-8D6CE36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Corrosion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6E73B-C868-AAD8-F0C8-34B829485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94"/>
            <a:ext cx="10515600" cy="4015454"/>
          </a:xfrm>
        </p:spPr>
        <p:txBody>
          <a:bodyPr/>
          <a:lstStyle/>
          <a:p>
            <a:r>
              <a:rPr lang="en-US" dirty="0"/>
              <a:t>Construction Materials have Corrosion Resistance</a:t>
            </a:r>
          </a:p>
          <a:p>
            <a:pPr lvl="1"/>
            <a:r>
              <a:rPr lang="en-US" dirty="0"/>
              <a:t>18-8 Stainless Steel and Aluminum 6061</a:t>
            </a:r>
          </a:p>
          <a:p>
            <a:pPr lvl="1"/>
            <a:r>
              <a:rPr lang="en-US" dirty="0"/>
              <a:t>If Galvanic Corrosion Noticed, a Zinc Sacrificial Anode can be Added</a:t>
            </a:r>
          </a:p>
          <a:p>
            <a:r>
              <a:rPr lang="en-US" dirty="0"/>
              <a:t>Magnetic Core is a Corrosion Resistant Ferromagnet</a:t>
            </a:r>
          </a:p>
          <a:p>
            <a:pPr lvl="1"/>
            <a:r>
              <a:rPr lang="en-US" dirty="0"/>
              <a:t>Samarium Cobalt</a:t>
            </a:r>
          </a:p>
          <a:p>
            <a:r>
              <a:rPr lang="en-US" dirty="0"/>
              <a:t>Drainage Holes Prevent Stagnant Fluid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2C09A-2872-F3A4-B524-AE786D27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9456E-B098-6DAB-DC75-C5936858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 descr="Rare Earth Samarium Cobalt Ring Magnet ...">
            <a:extLst>
              <a:ext uri="{FF2B5EF4-FFF2-40B4-BE49-F238E27FC236}">
                <a16:creationId xmlns:a16="http://schemas.microsoft.com/office/drawing/2014/main" id="{6C5C5035-0C18-3BC9-2DD4-D8314BEA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4" y="394312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C652-276A-F47C-0B6F-58A4DFCE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Corrosion Resistance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D8432-31C6-7349-ACD5-90175C70C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61509"/>
            <a:ext cx="6197794" cy="4015454"/>
          </a:xfrm>
        </p:spPr>
        <p:txBody>
          <a:bodyPr/>
          <a:lstStyle/>
          <a:p>
            <a:r>
              <a:rPr lang="en-US"/>
              <a:t>Ran 72-hour corrosion test in chlorinated water</a:t>
            </a:r>
          </a:p>
          <a:p>
            <a:pPr lvl="1"/>
            <a:r>
              <a:rPr lang="en-US"/>
              <a:t>Typical pool water sample</a:t>
            </a:r>
          </a:p>
          <a:p>
            <a:r>
              <a:rPr lang="en-US"/>
              <a:t>Device operational after corrosion bath</a:t>
            </a:r>
          </a:p>
          <a:p>
            <a:pPr lvl="1"/>
            <a:r>
              <a:rPr lang="en-US"/>
              <a:t>Shown signs of galvanic corrosion but no oxidation</a:t>
            </a:r>
          </a:p>
          <a:p>
            <a:r>
              <a:rPr lang="en-US"/>
              <a:t>Tested </a:t>
            </a:r>
            <a:r>
              <a:rPr lang="en-US" err="1"/>
              <a:t>SmCo</a:t>
            </a:r>
            <a:r>
              <a:rPr lang="en-US"/>
              <a:t> magnet did not oxidize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6ED40-6B2A-D32C-9245-2571A709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FD390-241E-C4DF-6EBC-43D30774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red container with a small round object in it&#10;&#10;AI-generated content may be incorrect.">
            <a:extLst>
              <a:ext uri="{FF2B5EF4-FFF2-40B4-BE49-F238E27FC236}">
                <a16:creationId xmlns:a16="http://schemas.microsoft.com/office/drawing/2014/main" id="{810DA763-66F3-4896-E0CC-6410F01F0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18524" r="25075" b="19491"/>
          <a:stretch/>
        </p:blipFill>
        <p:spPr>
          <a:xfrm rot="5400000">
            <a:off x="8592852" y="257914"/>
            <a:ext cx="2280144" cy="3045192"/>
          </a:xfrm>
          <a:prstGeom prst="rect">
            <a:avLst/>
          </a:prstGeom>
        </p:spPr>
      </p:pic>
      <p:pic>
        <p:nvPicPr>
          <p:cNvPr id="9" name="Picture 8" descr="A small round metal object with wires&#10;&#10;AI-generated content may be incorrect.">
            <a:extLst>
              <a:ext uri="{FF2B5EF4-FFF2-40B4-BE49-F238E27FC236}">
                <a16:creationId xmlns:a16="http://schemas.microsoft.com/office/drawing/2014/main" id="{7BF9F590-68A5-D266-8B8E-034D619A9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29816" r="12931" b="28657"/>
          <a:stretch/>
        </p:blipFill>
        <p:spPr>
          <a:xfrm>
            <a:off x="6925158" y="3379464"/>
            <a:ext cx="4865166" cy="23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9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B65ED-7694-1FA0-228B-7F893494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8671-1BF9-EA2B-1A4E-863FC7D97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72E11-F4A9-B67D-0503-043C3D1FC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50" y="1707799"/>
            <a:ext cx="6281556" cy="4015454"/>
          </a:xfrm>
        </p:spPr>
        <p:txBody>
          <a:bodyPr/>
          <a:lstStyle/>
          <a:p>
            <a:r>
              <a:rPr lang="en-US"/>
              <a:t>Successfully proven operational at a depth of </a:t>
            </a:r>
            <a:r>
              <a:rPr lang="en-US" err="1"/>
              <a:t>18ft</a:t>
            </a:r>
            <a:endParaRPr lang="en-US"/>
          </a:p>
          <a:p>
            <a:pPr lvl="1"/>
            <a:r>
              <a:rPr lang="en-US"/>
              <a:t>Theoretically, due to the flooded core design, the design should be easily capable of the ideal depth rating of 1000 ft.</a:t>
            </a:r>
          </a:p>
          <a:p>
            <a:pPr lvl="2"/>
            <a:r>
              <a:rPr lang="en-US"/>
              <a:t>No where reasonably available to test</a:t>
            </a:r>
          </a:p>
          <a:p>
            <a:r>
              <a:rPr lang="en-US"/>
              <a:t>Operation appears to be consistent across depth</a:t>
            </a:r>
          </a:p>
          <a:p>
            <a:pPr lvl="1"/>
            <a:r>
              <a:rPr lang="en-US"/>
              <a:t>Generally, filtered measurements produce a signal to noise ratio around 4.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C6AD8-68FD-731A-5FDA-0D9FF458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8E38C-FA68-21B9-5C8D-7DCAFCA8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swimming pool with a net&#10;&#10;AI-generated content may be incorrect.">
            <a:extLst>
              <a:ext uri="{FF2B5EF4-FFF2-40B4-BE49-F238E27FC236}">
                <a16:creationId xmlns:a16="http://schemas.microsoft.com/office/drawing/2014/main" id="{EAA33997-15C7-09EE-5BCF-FFCDDD838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9" t="51665" r="-1379" b="27349"/>
          <a:stretch/>
        </p:blipFill>
        <p:spPr>
          <a:xfrm>
            <a:off x="7224586" y="793399"/>
            <a:ext cx="4565738" cy="18287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FE230F-A789-C231-CC42-8404781B5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604032"/>
              </p:ext>
            </p:extLst>
          </p:nvPr>
        </p:nvGraphicFramePr>
        <p:xfrm>
          <a:off x="6603224" y="3653293"/>
          <a:ext cx="534909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41">
                  <a:extLst>
                    <a:ext uri="{9D8B030D-6E8A-4147-A177-3AD203B41FA5}">
                      <a16:colId xmlns:a16="http://schemas.microsoft.com/office/drawing/2014/main" val="1225464977"/>
                    </a:ext>
                  </a:extLst>
                </a:gridCol>
                <a:gridCol w="3464457">
                  <a:extLst>
                    <a:ext uri="{9D8B030D-6E8A-4147-A177-3AD203B41FA5}">
                      <a16:colId xmlns:a16="http://schemas.microsoft.com/office/drawing/2014/main" val="1923029360"/>
                    </a:ext>
                  </a:extLst>
                </a:gridCol>
              </a:tblGrid>
              <a:tr h="3570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Tested Depth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Mean Transmission Amplitude (V)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439396"/>
                  </a:ext>
                </a:extLst>
              </a:tr>
              <a:tr h="3570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25970"/>
                  </a:ext>
                </a:extLst>
              </a:tr>
              <a:tr h="3570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720876"/>
                  </a:ext>
                </a:extLst>
              </a:tr>
              <a:tr h="3570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696655"/>
                  </a:ext>
                </a:extLst>
              </a:tr>
              <a:tr h="3570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1460"/>
                  </a:ext>
                </a:extLst>
              </a:tr>
              <a:tr h="35702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35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47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3022C7-6FC3-2943-B7F8-09567BC9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AA69F-E9FA-AD4E-AA1F-239C628C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13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29BFDE-2417-0445-2ED6-BE50B5A7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00"/>
            <a:ext cx="10515600" cy="838854"/>
          </a:xfrm>
        </p:spPr>
        <p:txBody>
          <a:bodyPr>
            <a:normAutofit/>
          </a:bodyPr>
          <a:lstStyle/>
          <a:p>
            <a:r>
              <a:rPr lang="en-US" sz="4800"/>
              <a:t>Symbol Definitions</a:t>
            </a:r>
          </a:p>
        </p:txBody>
      </p:sp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230687BC-52BA-2B0D-762D-BB8BAB056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99" y="1098650"/>
            <a:ext cx="5880402" cy="55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F656-8A9F-DAA3-6426-9F940854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29F7-9B53-DF8E-49FA-24741B5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8CD78-DFE4-2893-5329-F852BBE3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503"/>
            <a:ext cx="10515600" cy="4015454"/>
          </a:xfrm>
        </p:spPr>
        <p:txBody>
          <a:bodyPr/>
          <a:lstStyle/>
          <a:p>
            <a:r>
              <a:rPr lang="en-US"/>
              <a:t>Build a transducer capable of operating in a marine environment and transmitting a range of frequencies</a:t>
            </a:r>
          </a:p>
          <a:p>
            <a:r>
              <a:rPr lang="en-US"/>
              <a:t>Solution needs to be simple and tunable to reliably work with modem</a:t>
            </a:r>
          </a:p>
          <a:p>
            <a:r>
              <a:rPr lang="en-US"/>
              <a:t>Solution must be low cost as current market solutions are quite expensive</a:t>
            </a:r>
          </a:p>
          <a:p>
            <a:r>
              <a:rPr lang="en-US"/>
              <a:t>Solution must be able of transmitting signals with enough power to achieve desired range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052DE-A7EE-6B47-503A-FC5987C8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034EE-ADA0-9509-FDB5-43A7D0DD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2</a:t>
            </a:fld>
            <a:endParaRPr lang="en-US"/>
          </a:p>
        </p:txBody>
      </p:sp>
      <p:pic>
        <p:nvPicPr>
          <p:cNvPr id="8" name="Content Placeholder 7" descr="A round metal object on a black surface&#10;&#10;AI-generated content may be incorrect.">
            <a:extLst>
              <a:ext uri="{FF2B5EF4-FFF2-40B4-BE49-F238E27FC236}">
                <a16:creationId xmlns:a16="http://schemas.microsoft.com/office/drawing/2014/main" id="{E74478AF-A732-D945-400A-F25784C19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" t="28556" r="26619" b="20718"/>
          <a:stretch/>
        </p:blipFill>
        <p:spPr>
          <a:xfrm>
            <a:off x="4886106" y="4649430"/>
            <a:ext cx="3867005" cy="19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3022C7-6FC3-2943-B7F8-09567BC9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AA69F-E9FA-AD4E-AA1F-239C628C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29BFDE-2417-0445-2ED6-BE50B5A7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00"/>
            <a:ext cx="10515600" cy="838854"/>
          </a:xfrm>
        </p:spPr>
        <p:txBody>
          <a:bodyPr>
            <a:normAutofit/>
          </a:bodyPr>
          <a:lstStyle/>
          <a:p>
            <a:r>
              <a:rPr lang="en-US" sz="4800"/>
              <a:t>Transducer Fundamentals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C6BF17-EBD1-91DE-1A6B-2203F0A6FBC9}"/>
              </a:ext>
            </a:extLst>
          </p:cNvPr>
          <p:cNvSpPr txBox="1"/>
          <p:nvPr/>
        </p:nvSpPr>
        <p:spPr>
          <a:xfrm>
            <a:off x="892091" y="1446107"/>
            <a:ext cx="3213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Magnetic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CEFEDE-53B3-9230-60A7-65F122AABB13}"/>
                  </a:ext>
                </a:extLst>
              </p:cNvPr>
              <p:cNvSpPr txBox="1"/>
              <p:nvPr/>
            </p:nvSpPr>
            <p:spPr>
              <a:xfrm>
                <a:off x="8470900" y="4708602"/>
                <a:ext cx="3213100" cy="69333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𝑐𝑧𝑜𝑖𝑙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𝑐𝑜𝑖𝑙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CEFEDE-53B3-9230-60A7-65F122AA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900" y="4708602"/>
                <a:ext cx="3213100" cy="693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CF73A711-D81B-2743-D43E-AB98E13C9A22}"/>
              </a:ext>
            </a:extLst>
          </p:cNvPr>
          <p:cNvGrpSpPr/>
          <p:nvPr/>
        </p:nvGrpSpPr>
        <p:grpSpPr>
          <a:xfrm>
            <a:off x="4919990" y="1907124"/>
            <a:ext cx="2973206" cy="1513840"/>
            <a:chOff x="5008847" y="1911197"/>
            <a:chExt cx="3160230" cy="14257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DC104C-0E72-CD05-4848-09666CC40756}"/>
                </a:ext>
              </a:extLst>
            </p:cNvPr>
            <p:cNvSpPr/>
            <p:nvPr/>
          </p:nvSpPr>
          <p:spPr>
            <a:xfrm>
              <a:off x="5008847" y="2354825"/>
              <a:ext cx="659218" cy="239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D944C6-CB39-00C5-C91B-4B65A15836AF}"/>
                </a:ext>
              </a:extLst>
            </p:cNvPr>
            <p:cNvSpPr/>
            <p:nvPr/>
          </p:nvSpPr>
          <p:spPr>
            <a:xfrm>
              <a:off x="6407353" y="2354825"/>
              <a:ext cx="443023" cy="74269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A41FD3-F659-805F-1DBB-94285943A72A}"/>
                </a:ext>
              </a:extLst>
            </p:cNvPr>
            <p:cNvSpPr/>
            <p:nvPr/>
          </p:nvSpPr>
          <p:spPr>
            <a:xfrm>
              <a:off x="7509859" y="2354825"/>
              <a:ext cx="659218" cy="239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8692D8-5805-28AD-FA28-AA55A12EA997}"/>
                </a:ext>
              </a:extLst>
            </p:cNvPr>
            <p:cNvSpPr/>
            <p:nvPr/>
          </p:nvSpPr>
          <p:spPr>
            <a:xfrm>
              <a:off x="5008847" y="2594249"/>
              <a:ext cx="659218" cy="50327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8AD1CB-6710-4A33-E35D-591A59248F97}"/>
                </a:ext>
              </a:extLst>
            </p:cNvPr>
            <p:cNvSpPr/>
            <p:nvPr/>
          </p:nvSpPr>
          <p:spPr>
            <a:xfrm>
              <a:off x="7509859" y="2594249"/>
              <a:ext cx="659218" cy="50327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143BDE-DC6E-34E3-089F-9F96E4A6243F}"/>
                </a:ext>
              </a:extLst>
            </p:cNvPr>
            <p:cNvSpPr/>
            <p:nvPr/>
          </p:nvSpPr>
          <p:spPr>
            <a:xfrm>
              <a:off x="5008847" y="3097523"/>
              <a:ext cx="3160230" cy="2394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D7AF82-01CD-8378-AF88-D25ACA02A85B}"/>
                </a:ext>
              </a:extLst>
            </p:cNvPr>
            <p:cNvSpPr txBox="1"/>
            <p:nvPr/>
          </p:nvSpPr>
          <p:spPr>
            <a:xfrm>
              <a:off x="5850996" y="1927263"/>
              <a:ext cx="45323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B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DA58038-106F-98ED-171D-1C48E9103B77}"/>
                </a:ext>
              </a:extLst>
            </p:cNvPr>
            <p:cNvCxnSpPr>
              <a:stCxn id="4" idx="3"/>
            </p:cNvCxnSpPr>
            <p:nvPr/>
          </p:nvCxnSpPr>
          <p:spPr>
            <a:xfrm>
              <a:off x="5668065" y="2474537"/>
              <a:ext cx="73928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07369B0-96DC-9C3A-2837-030707E3C0D7}"/>
                </a:ext>
              </a:extLst>
            </p:cNvPr>
            <p:cNvCxnSpPr/>
            <p:nvPr/>
          </p:nvCxnSpPr>
          <p:spPr>
            <a:xfrm>
              <a:off x="5668065" y="2541876"/>
              <a:ext cx="73928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3A53540-1659-33EE-EFAE-87F88734C08B}"/>
                </a:ext>
              </a:extLst>
            </p:cNvPr>
            <p:cNvCxnSpPr/>
            <p:nvPr/>
          </p:nvCxnSpPr>
          <p:spPr>
            <a:xfrm>
              <a:off x="5668065" y="2388928"/>
              <a:ext cx="73928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1210712-792C-EF0D-A2F0-019C5233B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0376" y="2541876"/>
              <a:ext cx="65948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2117035-15D9-28DF-1956-A457E9D9F2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0376" y="2474537"/>
              <a:ext cx="65948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EB3C729-99F4-B55F-7C62-F99027C46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1325" y="2390900"/>
              <a:ext cx="65948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1760A9-966A-D024-9F5F-39CD252FD8A8}"/>
                </a:ext>
              </a:extLst>
            </p:cNvPr>
            <p:cNvSpPr txBox="1"/>
            <p:nvPr/>
          </p:nvSpPr>
          <p:spPr>
            <a:xfrm>
              <a:off x="7043515" y="1911197"/>
              <a:ext cx="45323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B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0D0848E4-E036-410F-7B39-3E923F3BB805}"/>
              </a:ext>
            </a:extLst>
          </p:cNvPr>
          <p:cNvSpPr txBox="1"/>
          <p:nvPr/>
        </p:nvSpPr>
        <p:spPr>
          <a:xfrm>
            <a:off x="4867119" y="1468249"/>
            <a:ext cx="3022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Magnetic Circuit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906B95D-6FA5-EF11-3263-E5EAD44AFAD4}"/>
              </a:ext>
            </a:extLst>
          </p:cNvPr>
          <p:cNvCxnSpPr>
            <a:cxnSpLocks/>
          </p:cNvCxnSpPr>
          <p:nvPr/>
        </p:nvCxnSpPr>
        <p:spPr>
          <a:xfrm>
            <a:off x="10651344" y="3267577"/>
            <a:ext cx="6464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811600F-27E8-8E89-4D35-B7E2EFBA2570}"/>
              </a:ext>
            </a:extLst>
          </p:cNvPr>
          <p:cNvGrpSpPr/>
          <p:nvPr/>
        </p:nvGrpSpPr>
        <p:grpSpPr>
          <a:xfrm>
            <a:off x="8556771" y="1837581"/>
            <a:ext cx="2940452" cy="2067334"/>
            <a:chOff x="8556771" y="1837581"/>
            <a:chExt cx="2940452" cy="2067334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391C6D0-3C41-3F36-4D25-BD83412CE668}"/>
                </a:ext>
              </a:extLst>
            </p:cNvPr>
            <p:cNvCxnSpPr>
              <a:cxnSpLocks/>
            </p:cNvCxnSpPr>
            <p:nvPr/>
          </p:nvCxnSpPr>
          <p:spPr>
            <a:xfrm>
              <a:off x="8832850" y="2505270"/>
              <a:ext cx="355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1D276E-54C0-BFD9-379A-9A7E354FCBED}"/>
                </a:ext>
              </a:extLst>
            </p:cNvPr>
            <p:cNvCxnSpPr>
              <a:cxnSpLocks/>
            </p:cNvCxnSpPr>
            <p:nvPr/>
          </p:nvCxnSpPr>
          <p:spPr>
            <a:xfrm>
              <a:off x="8832850" y="3267577"/>
              <a:ext cx="355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7D3C96F-E63F-B4B5-B2DA-38964D8316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3525" y="2394988"/>
              <a:ext cx="222250" cy="1271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38D66B1-3AA1-DDA0-45B3-98F9F0280961}"/>
                </a:ext>
              </a:extLst>
            </p:cNvPr>
            <p:cNvCxnSpPr>
              <a:cxnSpLocks/>
            </p:cNvCxnSpPr>
            <p:nvPr/>
          </p:nvCxnSpPr>
          <p:spPr>
            <a:xfrm>
              <a:off x="9375775" y="2394988"/>
              <a:ext cx="257175" cy="3101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48BC36-4B39-8E55-7B76-D0B88687C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2950" y="2394988"/>
              <a:ext cx="222250" cy="326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50E30A9-FE0E-6665-C8EF-72AF9D942CC2}"/>
                </a:ext>
              </a:extLst>
            </p:cNvPr>
            <p:cNvCxnSpPr>
              <a:cxnSpLocks/>
            </p:cNvCxnSpPr>
            <p:nvPr/>
          </p:nvCxnSpPr>
          <p:spPr>
            <a:xfrm>
              <a:off x="9820275" y="2394988"/>
              <a:ext cx="257175" cy="3101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7C72577-15D8-4C82-9201-9D34AB9E9A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77450" y="2394988"/>
              <a:ext cx="222250" cy="326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E1BC770-7F61-5E3A-E3CA-AB037EDE36C7}"/>
                </a:ext>
              </a:extLst>
            </p:cNvPr>
            <p:cNvCxnSpPr>
              <a:cxnSpLocks/>
            </p:cNvCxnSpPr>
            <p:nvPr/>
          </p:nvCxnSpPr>
          <p:spPr>
            <a:xfrm>
              <a:off x="10302729" y="2414372"/>
              <a:ext cx="257175" cy="3101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54DF046-4A21-B6D2-C427-8D87D5CD46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59904" y="2414372"/>
              <a:ext cx="222250" cy="326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3CB6F04-209C-69B8-2C2A-0559E3828CD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6133" y="2416136"/>
              <a:ext cx="222250" cy="2162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8C6B72E-0D95-D341-528A-29B81B647D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333" y="2606978"/>
              <a:ext cx="355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C0B6E99-2EEE-F5BD-901F-ADDD8D70F300}"/>
                </a:ext>
              </a:extLst>
            </p:cNvPr>
            <p:cNvCxnSpPr>
              <a:cxnSpLocks/>
            </p:cNvCxnSpPr>
            <p:nvPr/>
          </p:nvCxnSpPr>
          <p:spPr>
            <a:xfrm>
              <a:off x="11297749" y="2597618"/>
              <a:ext cx="0" cy="696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DFF0446-BF9C-72B1-29B7-3807F59B6220}"/>
                </a:ext>
              </a:extLst>
            </p:cNvPr>
            <p:cNvSpPr/>
            <p:nvPr/>
          </p:nvSpPr>
          <p:spPr>
            <a:xfrm>
              <a:off x="9734207" y="3138129"/>
              <a:ext cx="264329" cy="26755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7238E9F-50D9-5F6E-4951-77F5BA35EEF5}"/>
                </a:ext>
              </a:extLst>
            </p:cNvPr>
            <p:cNvSpPr/>
            <p:nvPr/>
          </p:nvSpPr>
          <p:spPr>
            <a:xfrm>
              <a:off x="9860733" y="3143575"/>
              <a:ext cx="264329" cy="26755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6D42A51-2274-A0A8-F1BB-2D2D4565DED7}"/>
                </a:ext>
              </a:extLst>
            </p:cNvPr>
            <p:cNvSpPr/>
            <p:nvPr/>
          </p:nvSpPr>
          <p:spPr>
            <a:xfrm>
              <a:off x="9987259" y="3149021"/>
              <a:ext cx="264329" cy="26755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6EFE822-6EC3-4E12-709B-3776666DB106}"/>
                </a:ext>
              </a:extLst>
            </p:cNvPr>
            <p:cNvSpPr/>
            <p:nvPr/>
          </p:nvSpPr>
          <p:spPr>
            <a:xfrm>
              <a:off x="10109095" y="3143574"/>
              <a:ext cx="264329" cy="26755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34BC1DA-E63B-09E2-0C29-7F8B5F8D46A1}"/>
                </a:ext>
              </a:extLst>
            </p:cNvPr>
            <p:cNvSpPr/>
            <p:nvPr/>
          </p:nvSpPr>
          <p:spPr>
            <a:xfrm>
              <a:off x="10254851" y="3133800"/>
              <a:ext cx="264329" cy="26755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7DFADB5-7439-5729-3B58-89D572C43920}"/>
                </a:ext>
              </a:extLst>
            </p:cNvPr>
            <p:cNvSpPr/>
            <p:nvPr/>
          </p:nvSpPr>
          <p:spPr>
            <a:xfrm>
              <a:off x="10387015" y="3133800"/>
              <a:ext cx="264329" cy="267553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5117DE2-C7F0-7378-7AB0-87B7D69A7CF1}"/>
                </a:ext>
              </a:extLst>
            </p:cNvPr>
            <p:cNvCxnSpPr>
              <a:cxnSpLocks/>
            </p:cNvCxnSpPr>
            <p:nvPr/>
          </p:nvCxnSpPr>
          <p:spPr>
            <a:xfrm>
              <a:off x="9087802" y="3267577"/>
              <a:ext cx="6464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C4FBE73-2035-944E-DB92-4AA048DADF45}"/>
                </a:ext>
              </a:extLst>
            </p:cNvPr>
            <p:cNvSpPr txBox="1"/>
            <p:nvPr/>
          </p:nvSpPr>
          <p:spPr>
            <a:xfrm>
              <a:off x="8556771" y="2654270"/>
              <a:ext cx="3556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V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53290B0-0F4C-DA0B-BF35-230422898AC1}"/>
                </a:ext>
              </a:extLst>
            </p:cNvPr>
            <p:cNvSpPr txBox="1"/>
            <p:nvPr/>
          </p:nvSpPr>
          <p:spPr>
            <a:xfrm>
              <a:off x="8556771" y="2279294"/>
              <a:ext cx="3556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/>
                <a:t>+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839258D-F21D-C6B0-EA91-F263E53DACFC}"/>
                </a:ext>
              </a:extLst>
            </p:cNvPr>
            <p:cNvSpPr txBox="1"/>
            <p:nvPr/>
          </p:nvSpPr>
          <p:spPr>
            <a:xfrm>
              <a:off x="8568800" y="3004743"/>
              <a:ext cx="3556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/>
                <a:t>-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4955CDF-CB2C-F123-38F8-986365D282FA}"/>
                </a:ext>
              </a:extLst>
            </p:cNvPr>
            <p:cNvSpPr txBox="1"/>
            <p:nvPr/>
          </p:nvSpPr>
          <p:spPr>
            <a:xfrm>
              <a:off x="9899650" y="1837581"/>
              <a:ext cx="3556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R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65F7424-160C-B905-077A-C31084508ADC}"/>
                </a:ext>
              </a:extLst>
            </p:cNvPr>
            <p:cNvSpPr txBox="1"/>
            <p:nvPr/>
          </p:nvSpPr>
          <p:spPr>
            <a:xfrm>
              <a:off x="10003152" y="3443250"/>
              <a:ext cx="3556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L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FA833FE4-43E3-C612-02CB-52C543E6C2A8}"/>
                </a:ext>
              </a:extLst>
            </p:cNvPr>
            <p:cNvCxnSpPr>
              <a:cxnSpLocks/>
            </p:cNvCxnSpPr>
            <p:nvPr/>
          </p:nvCxnSpPr>
          <p:spPr>
            <a:xfrm>
              <a:off x="11497223" y="2721575"/>
              <a:ext cx="0" cy="4616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B8C43FD-6616-F9FF-EC73-5B6928CAD5A0}"/>
              </a:ext>
            </a:extLst>
          </p:cNvPr>
          <p:cNvSpPr txBox="1"/>
          <p:nvPr/>
        </p:nvSpPr>
        <p:spPr>
          <a:xfrm>
            <a:off x="11560723" y="2705082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I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0F9C1-217B-075D-3894-7778D833CF9A}"/>
              </a:ext>
            </a:extLst>
          </p:cNvPr>
          <p:cNvSpPr txBox="1"/>
          <p:nvPr/>
        </p:nvSpPr>
        <p:spPr>
          <a:xfrm>
            <a:off x="8537776" y="1469911"/>
            <a:ext cx="3022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Electrical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978ACC5-A135-E6AD-4B4A-10DAC18F5D34}"/>
                  </a:ext>
                </a:extLst>
              </p:cNvPr>
              <p:cNvSpPr txBox="1"/>
              <p:nvPr/>
            </p:nvSpPr>
            <p:spPr>
              <a:xfrm>
                <a:off x="989281" y="4857896"/>
                <a:ext cx="321310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𝑐𝑜𝑖𝑙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978ACC5-A135-E6AD-4B4A-10DAC18F5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81" y="4857896"/>
                <a:ext cx="3213100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1ADDDB-24BD-BFC7-D594-424746BF1492}"/>
                  </a:ext>
                </a:extLst>
              </p:cNvPr>
              <p:cNvSpPr txBox="1"/>
              <p:nvPr/>
            </p:nvSpPr>
            <p:spPr>
              <a:xfrm>
                <a:off x="4837584" y="4651641"/>
                <a:ext cx="3213100" cy="71320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𝑚𝑎𝑔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𝑔𝑎𝑝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1ADDDB-24BD-BFC7-D594-424746BF1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584" y="4651641"/>
                <a:ext cx="3213100" cy="7132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8F501EF7-661A-613A-FC83-4F67492BD9C0}"/>
              </a:ext>
            </a:extLst>
          </p:cNvPr>
          <p:cNvSpPr/>
          <p:nvPr/>
        </p:nvSpPr>
        <p:spPr>
          <a:xfrm>
            <a:off x="1880195" y="2394988"/>
            <a:ext cx="1228507" cy="109812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87D9C6B-C476-A06C-A9AD-F4679FD76A1B}"/>
              </a:ext>
            </a:extLst>
          </p:cNvPr>
          <p:cNvCxnSpPr>
            <a:cxnSpLocks/>
          </p:cNvCxnSpPr>
          <p:nvPr/>
        </p:nvCxnSpPr>
        <p:spPr>
          <a:xfrm>
            <a:off x="1853012" y="2369402"/>
            <a:ext cx="356267" cy="3756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F7406B7-7C83-01A2-D5C1-3DF87007D8AE}"/>
              </a:ext>
            </a:extLst>
          </p:cNvPr>
          <p:cNvCxnSpPr>
            <a:cxnSpLocks/>
          </p:cNvCxnSpPr>
          <p:nvPr/>
        </p:nvCxnSpPr>
        <p:spPr>
          <a:xfrm>
            <a:off x="2494448" y="2155832"/>
            <a:ext cx="0" cy="5219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490E96B-5C93-B237-D8B9-9058D672A410}"/>
              </a:ext>
            </a:extLst>
          </p:cNvPr>
          <p:cNvCxnSpPr>
            <a:cxnSpLocks/>
          </p:cNvCxnSpPr>
          <p:nvPr/>
        </p:nvCxnSpPr>
        <p:spPr>
          <a:xfrm flipH="1">
            <a:off x="2728028" y="2382400"/>
            <a:ext cx="438818" cy="365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0BC3237-00E0-6E7D-72B4-DDA10416FC87}"/>
              </a:ext>
            </a:extLst>
          </p:cNvPr>
          <p:cNvCxnSpPr>
            <a:cxnSpLocks/>
          </p:cNvCxnSpPr>
          <p:nvPr/>
        </p:nvCxnSpPr>
        <p:spPr>
          <a:xfrm flipH="1" flipV="1">
            <a:off x="2888289" y="2935241"/>
            <a:ext cx="494598" cy="8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24B756A-D52A-F17B-B0AC-2A36737F3D16}"/>
              </a:ext>
            </a:extLst>
          </p:cNvPr>
          <p:cNvCxnSpPr>
            <a:cxnSpLocks/>
          </p:cNvCxnSpPr>
          <p:nvPr/>
        </p:nvCxnSpPr>
        <p:spPr>
          <a:xfrm flipH="1" flipV="1">
            <a:off x="2728028" y="3164427"/>
            <a:ext cx="414708" cy="3702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9AEE07F-E6B6-9392-D1D7-F159315F83B6}"/>
              </a:ext>
            </a:extLst>
          </p:cNvPr>
          <p:cNvCxnSpPr>
            <a:cxnSpLocks/>
          </p:cNvCxnSpPr>
          <p:nvPr/>
        </p:nvCxnSpPr>
        <p:spPr>
          <a:xfrm flipV="1">
            <a:off x="2494448" y="3233037"/>
            <a:ext cx="0" cy="532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A596123-244A-0481-C4BF-BA930E48E7AC}"/>
              </a:ext>
            </a:extLst>
          </p:cNvPr>
          <p:cNvCxnSpPr>
            <a:cxnSpLocks/>
          </p:cNvCxnSpPr>
          <p:nvPr/>
        </p:nvCxnSpPr>
        <p:spPr>
          <a:xfrm flipV="1">
            <a:off x="1880195" y="3277350"/>
            <a:ext cx="330019" cy="3433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83B65D9-20CB-6E3C-ABAF-606C759FDD1D}"/>
              </a:ext>
            </a:extLst>
          </p:cNvPr>
          <p:cNvCxnSpPr>
            <a:cxnSpLocks/>
          </p:cNvCxnSpPr>
          <p:nvPr/>
        </p:nvCxnSpPr>
        <p:spPr>
          <a:xfrm flipV="1">
            <a:off x="1645947" y="2926432"/>
            <a:ext cx="510699" cy="17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9D34CB75-DBAA-52E2-1E0A-32982F8B2C7C}"/>
              </a:ext>
            </a:extLst>
          </p:cNvPr>
          <p:cNvSpPr/>
          <p:nvPr/>
        </p:nvSpPr>
        <p:spPr>
          <a:xfrm>
            <a:off x="2358344" y="2810134"/>
            <a:ext cx="288761" cy="28089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D667F21-345E-F7FA-5552-8FF03E2DB356}"/>
              </a:ext>
            </a:extLst>
          </p:cNvPr>
          <p:cNvSpPr/>
          <p:nvPr/>
        </p:nvSpPr>
        <p:spPr>
          <a:xfrm>
            <a:off x="2468621" y="2916921"/>
            <a:ext cx="66650" cy="67324"/>
          </a:xfrm>
          <a:prstGeom prst="ellipse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E4335D6-D412-F1EB-6162-3073C4DBFEDF}"/>
              </a:ext>
            </a:extLst>
          </p:cNvPr>
          <p:cNvCxnSpPr>
            <a:cxnSpLocks/>
          </p:cNvCxnSpPr>
          <p:nvPr/>
        </p:nvCxnSpPr>
        <p:spPr>
          <a:xfrm flipV="1">
            <a:off x="2965191" y="2654270"/>
            <a:ext cx="48007" cy="1165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6D92BEE-D93E-7037-8ADC-939D85511805}"/>
              </a:ext>
            </a:extLst>
          </p:cNvPr>
          <p:cNvCxnSpPr>
            <a:cxnSpLocks/>
          </p:cNvCxnSpPr>
          <p:nvPr/>
        </p:nvCxnSpPr>
        <p:spPr>
          <a:xfrm flipH="1" flipV="1">
            <a:off x="3013198" y="2632378"/>
            <a:ext cx="165985" cy="306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942F42FD-10D8-2772-6999-892282AFA796}"/>
              </a:ext>
            </a:extLst>
          </p:cNvPr>
          <p:cNvSpPr txBox="1"/>
          <p:nvPr/>
        </p:nvSpPr>
        <p:spPr>
          <a:xfrm>
            <a:off x="3205087" y="2398099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I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A6884F7-09F8-13A7-83D1-6E7D9300A078}"/>
              </a:ext>
            </a:extLst>
          </p:cNvPr>
          <p:cNvSpPr txBox="1"/>
          <p:nvPr/>
        </p:nvSpPr>
        <p:spPr>
          <a:xfrm>
            <a:off x="1340775" y="2751144"/>
            <a:ext cx="426409" cy="490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0626AA1-E6DB-5F35-4D6E-4B01F11C6C8B}"/>
              </a:ext>
            </a:extLst>
          </p:cNvPr>
          <p:cNvSpPr txBox="1"/>
          <p:nvPr/>
        </p:nvSpPr>
        <p:spPr>
          <a:xfrm>
            <a:off x="2595831" y="2713217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F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6E44859-0403-4228-D0FC-46F87416F729}"/>
              </a:ext>
            </a:extLst>
          </p:cNvPr>
          <p:cNvCxnSpPr>
            <a:cxnSpLocks/>
          </p:cNvCxnSpPr>
          <p:nvPr/>
        </p:nvCxnSpPr>
        <p:spPr>
          <a:xfrm flipH="1">
            <a:off x="1975377" y="3029918"/>
            <a:ext cx="344092" cy="20311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56AD636D-A460-E57A-921C-BF02C45493E2}"/>
              </a:ext>
            </a:extLst>
          </p:cNvPr>
          <p:cNvSpPr txBox="1"/>
          <p:nvPr/>
        </p:nvSpPr>
        <p:spPr>
          <a:xfrm>
            <a:off x="2161898" y="2933473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9574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3022C7-6FC3-2943-B7F8-09567BC9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AA69F-E9FA-AD4E-AA1F-239C628C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29BFDE-2417-0445-2ED6-BE50B5A7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00"/>
            <a:ext cx="10515600" cy="838854"/>
          </a:xfrm>
        </p:spPr>
        <p:txBody>
          <a:bodyPr>
            <a:normAutofit/>
          </a:bodyPr>
          <a:lstStyle/>
          <a:p>
            <a:r>
              <a:rPr lang="en-US" sz="4800"/>
              <a:t>Transducer Fundamentals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643B98-7CC8-C3E1-A2F0-AA1FE822D057}"/>
              </a:ext>
            </a:extLst>
          </p:cNvPr>
          <p:cNvGrpSpPr/>
          <p:nvPr/>
        </p:nvGrpSpPr>
        <p:grpSpPr>
          <a:xfrm>
            <a:off x="1005082" y="1965060"/>
            <a:ext cx="2987119" cy="2467106"/>
            <a:chOff x="1425804" y="1381289"/>
            <a:chExt cx="3238500" cy="26949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D1137-EAB2-4ACB-B655-3D433BE8451B}"/>
                </a:ext>
              </a:extLst>
            </p:cNvPr>
            <p:cNvSpPr/>
            <p:nvPr/>
          </p:nvSpPr>
          <p:spPr>
            <a:xfrm>
              <a:off x="1425804" y="1381289"/>
              <a:ext cx="3238500" cy="8763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A7DBE05-9A7B-F804-F3CB-71F89CA61EDA}"/>
                </a:ext>
              </a:extLst>
            </p:cNvPr>
            <p:cNvCxnSpPr/>
            <p:nvPr/>
          </p:nvCxnSpPr>
          <p:spPr>
            <a:xfrm>
              <a:off x="3989110" y="2256935"/>
              <a:ext cx="7542" cy="810705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84B0CBA-38B1-6452-ABCA-BE7B2E02AD53}"/>
                </a:ext>
              </a:extLst>
            </p:cNvPr>
            <p:cNvCxnSpPr>
              <a:cxnSpLocks/>
            </p:cNvCxnSpPr>
            <p:nvPr/>
          </p:nvCxnSpPr>
          <p:spPr>
            <a:xfrm>
              <a:off x="3690595" y="3238893"/>
              <a:ext cx="565294" cy="1571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2FB718-EC3A-934E-E6D9-079F37D1A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17" y="2902671"/>
              <a:ext cx="7543" cy="359789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55F01A-3B27-A15E-A9A8-AAC07E13F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6203" y="2918382"/>
              <a:ext cx="7543" cy="344079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37F687-48AA-556C-CD79-3B6E3AE87D0F}"/>
                </a:ext>
              </a:extLst>
            </p:cNvPr>
            <p:cNvCxnSpPr>
              <a:cxnSpLocks/>
            </p:cNvCxnSpPr>
            <p:nvPr/>
          </p:nvCxnSpPr>
          <p:spPr>
            <a:xfrm>
              <a:off x="4012677" y="3246749"/>
              <a:ext cx="7542" cy="567180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3987959-E7F9-37EF-2370-F81C836989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7849" y="3782506"/>
              <a:ext cx="2985466" cy="6285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E5D77CC-6370-E126-8DCB-95C9F0968D30}"/>
                </a:ext>
              </a:extLst>
            </p:cNvPr>
            <p:cNvCxnSpPr/>
            <p:nvPr/>
          </p:nvCxnSpPr>
          <p:spPr>
            <a:xfrm>
              <a:off x="4108417" y="3774551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3C936FF-15E8-3B92-17E1-9659F03E3DC9}"/>
                </a:ext>
              </a:extLst>
            </p:cNvPr>
            <p:cNvCxnSpPr>
              <a:cxnSpLocks/>
            </p:cNvCxnSpPr>
            <p:nvPr/>
          </p:nvCxnSpPr>
          <p:spPr>
            <a:xfrm>
              <a:off x="3841324" y="3813829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1C689FE-8A49-81F1-31D0-177487B18E61}"/>
                </a:ext>
              </a:extLst>
            </p:cNvPr>
            <p:cNvCxnSpPr>
              <a:cxnSpLocks/>
            </p:cNvCxnSpPr>
            <p:nvPr/>
          </p:nvCxnSpPr>
          <p:spPr>
            <a:xfrm>
              <a:off x="3542809" y="3813829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490164-8941-CE94-EC8C-AF93663C6396}"/>
                </a:ext>
              </a:extLst>
            </p:cNvPr>
            <p:cNvCxnSpPr>
              <a:cxnSpLocks/>
            </p:cNvCxnSpPr>
            <p:nvPr/>
          </p:nvCxnSpPr>
          <p:spPr>
            <a:xfrm>
              <a:off x="3189303" y="3774551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4126793-847C-9D38-7770-2A4049A2D0B5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98" y="3813829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DC1F840-3EBD-9EF3-65DD-05755C370435}"/>
                </a:ext>
              </a:extLst>
            </p:cNvPr>
            <p:cNvCxnSpPr>
              <a:cxnSpLocks/>
            </p:cNvCxnSpPr>
            <p:nvPr/>
          </p:nvCxnSpPr>
          <p:spPr>
            <a:xfrm>
              <a:off x="2482293" y="3813829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7DA158-34A7-CA1D-020B-20475911C64E}"/>
                </a:ext>
              </a:extLst>
            </p:cNvPr>
            <p:cNvCxnSpPr>
              <a:cxnSpLocks/>
            </p:cNvCxnSpPr>
            <p:nvPr/>
          </p:nvCxnSpPr>
          <p:spPr>
            <a:xfrm>
              <a:off x="2128788" y="3774551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EFE93A9-E75B-4FF2-6092-1E80947FA203}"/>
                </a:ext>
              </a:extLst>
            </p:cNvPr>
            <p:cNvCxnSpPr>
              <a:cxnSpLocks/>
            </p:cNvCxnSpPr>
            <p:nvPr/>
          </p:nvCxnSpPr>
          <p:spPr>
            <a:xfrm>
              <a:off x="1775283" y="3774551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7C1073A-0342-A41A-EB5D-7DA51E0CD331}"/>
                </a:ext>
              </a:extLst>
            </p:cNvPr>
            <p:cNvCxnSpPr>
              <a:cxnSpLocks/>
            </p:cNvCxnSpPr>
            <p:nvPr/>
          </p:nvCxnSpPr>
          <p:spPr>
            <a:xfrm>
              <a:off x="1453200" y="3813829"/>
              <a:ext cx="301658" cy="262380"/>
            </a:xfrm>
            <a:prstGeom prst="straightConnector1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738579F-D2AA-7F4F-A35D-FFD4FD135177}"/>
                </a:ext>
              </a:extLst>
            </p:cNvPr>
            <p:cNvCxnSpPr>
              <a:cxnSpLocks/>
            </p:cNvCxnSpPr>
            <p:nvPr/>
          </p:nvCxnSpPr>
          <p:spPr>
            <a:xfrm>
              <a:off x="1663831" y="2264791"/>
              <a:ext cx="7542" cy="378643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8CC60C6-BFF6-DC57-F595-4A8F0482B449}"/>
                </a:ext>
              </a:extLst>
            </p:cNvPr>
            <p:cNvCxnSpPr>
              <a:cxnSpLocks/>
            </p:cNvCxnSpPr>
            <p:nvPr/>
          </p:nvCxnSpPr>
          <p:spPr>
            <a:xfrm>
              <a:off x="1648120" y="2555450"/>
              <a:ext cx="227501" cy="213675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BF8DCAC-DD53-0649-5898-D76BB6D98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4983" y="2704708"/>
              <a:ext cx="361674" cy="197963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977AA37-A228-381D-7634-81F086F574F1}"/>
                </a:ext>
              </a:extLst>
            </p:cNvPr>
            <p:cNvCxnSpPr>
              <a:cxnSpLocks/>
            </p:cNvCxnSpPr>
            <p:nvPr/>
          </p:nvCxnSpPr>
          <p:spPr>
            <a:xfrm>
              <a:off x="1483153" y="2924666"/>
              <a:ext cx="353190" cy="221530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5388A31-8768-FE9B-40FB-29CC41B3AE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8550" y="3113203"/>
              <a:ext cx="361674" cy="197963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AFC4313-43B0-A5AB-7EE0-3AE7EA335F4D}"/>
                </a:ext>
              </a:extLst>
            </p:cNvPr>
            <p:cNvCxnSpPr>
              <a:cxnSpLocks/>
            </p:cNvCxnSpPr>
            <p:nvPr/>
          </p:nvCxnSpPr>
          <p:spPr>
            <a:xfrm>
              <a:off x="1491009" y="3286027"/>
              <a:ext cx="353190" cy="221530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1D33710-87D5-A02B-3B2F-FF4F577858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7085" y="3474563"/>
              <a:ext cx="173138" cy="135118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1383AFE-0F01-E369-3F52-8804F516F7FA}"/>
                </a:ext>
              </a:extLst>
            </p:cNvPr>
            <p:cNvCxnSpPr>
              <a:cxnSpLocks/>
            </p:cNvCxnSpPr>
            <p:nvPr/>
          </p:nvCxnSpPr>
          <p:spPr>
            <a:xfrm>
              <a:off x="1695254" y="3568832"/>
              <a:ext cx="15397" cy="205819"/>
            </a:xfrm>
            <a:prstGeom prst="straightConnector1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77D0B8-26B7-B291-4297-0463BA525884}"/>
                </a:ext>
              </a:extLst>
            </p:cNvPr>
            <p:cNvSpPr txBox="1"/>
            <p:nvPr/>
          </p:nvSpPr>
          <p:spPr>
            <a:xfrm>
              <a:off x="1786903" y="2804081"/>
              <a:ext cx="49137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0E8585-9FCF-4FE0-F720-2D1FDBBCD5E3}"/>
                </a:ext>
              </a:extLst>
            </p:cNvPr>
            <p:cNvSpPr txBox="1"/>
            <p:nvPr/>
          </p:nvSpPr>
          <p:spPr>
            <a:xfrm>
              <a:off x="3161645" y="2749091"/>
              <a:ext cx="491373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400" b="1"/>
                <a:t>B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CC6BF17-EBD1-91DE-1A6B-2203F0A6FBC9}"/>
              </a:ext>
            </a:extLst>
          </p:cNvPr>
          <p:cNvSpPr txBox="1"/>
          <p:nvPr/>
        </p:nvSpPr>
        <p:spPr>
          <a:xfrm>
            <a:off x="892091" y="1446107"/>
            <a:ext cx="3213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Mass – Spring - Damper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CEFEDE-53B3-9230-60A7-65F122AABB13}"/>
                  </a:ext>
                </a:extLst>
              </p:cNvPr>
              <p:cNvSpPr txBox="1"/>
              <p:nvPr/>
            </p:nvSpPr>
            <p:spPr>
              <a:xfrm>
                <a:off x="8502545" y="5008246"/>
                <a:ext cx="3213100" cy="6655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𝑇𝑟𝑎𝑛𝑠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𝑇𝑟𝑎𝑛𝑠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CEFEDE-53B3-9230-60A7-65F122AAB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545" y="5008246"/>
                <a:ext cx="3213100" cy="6655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0D0848E4-E036-410F-7B39-3E923F3BB805}"/>
              </a:ext>
            </a:extLst>
          </p:cNvPr>
          <p:cNvSpPr txBox="1"/>
          <p:nvPr/>
        </p:nvSpPr>
        <p:spPr>
          <a:xfrm>
            <a:off x="4867119" y="1468249"/>
            <a:ext cx="3022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Young’s Modulus of Materials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8DEE106-B68A-5E63-961C-EFD3B3BBD348}"/>
              </a:ext>
            </a:extLst>
          </p:cNvPr>
          <p:cNvCxnSpPr>
            <a:cxnSpLocks/>
          </p:cNvCxnSpPr>
          <p:nvPr/>
        </p:nvCxnSpPr>
        <p:spPr>
          <a:xfrm flipV="1">
            <a:off x="2194473" y="2755570"/>
            <a:ext cx="0" cy="3746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AC1FC32-745C-FFB7-17A4-25DB2519D772}"/>
              </a:ext>
            </a:extLst>
          </p:cNvPr>
          <p:cNvSpPr txBox="1"/>
          <p:nvPr/>
        </p:nvSpPr>
        <p:spPr>
          <a:xfrm>
            <a:off x="2230397" y="2728567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F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0F9C1-217B-075D-3894-7778D833CF9A}"/>
              </a:ext>
            </a:extLst>
          </p:cNvPr>
          <p:cNvSpPr txBox="1"/>
          <p:nvPr/>
        </p:nvSpPr>
        <p:spPr>
          <a:xfrm>
            <a:off x="8537776" y="1469911"/>
            <a:ext cx="3022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Sound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978ACC5-A135-E6AD-4B4A-10DAC18F5D34}"/>
                  </a:ext>
                </a:extLst>
              </p:cNvPr>
              <p:cNvSpPr txBox="1"/>
              <p:nvPr/>
            </p:nvSpPr>
            <p:spPr>
              <a:xfrm>
                <a:off x="704995" y="5007402"/>
                <a:ext cx="3720422" cy="6976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978ACC5-A135-E6AD-4B4A-10DAC18F5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95" y="5007402"/>
                <a:ext cx="3720422" cy="6976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1ADDDB-24BD-BFC7-D594-424746BF1492}"/>
                  </a:ext>
                </a:extLst>
              </p:cNvPr>
              <p:cNvSpPr txBox="1"/>
              <p:nvPr/>
            </p:nvSpPr>
            <p:spPr>
              <a:xfrm>
                <a:off x="4828607" y="5050372"/>
                <a:ext cx="3213100" cy="81887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1ADDDB-24BD-BFC7-D594-424746BF1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607" y="5050372"/>
                <a:ext cx="3213100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lowchart: Magnetic Disk 41">
            <a:extLst>
              <a:ext uri="{FF2B5EF4-FFF2-40B4-BE49-F238E27FC236}">
                <a16:creationId xmlns:a16="http://schemas.microsoft.com/office/drawing/2014/main" id="{3CFA9D81-1CC1-77A4-A835-6F37AEC585A1}"/>
              </a:ext>
            </a:extLst>
          </p:cNvPr>
          <p:cNvSpPr/>
          <p:nvPr/>
        </p:nvSpPr>
        <p:spPr>
          <a:xfrm>
            <a:off x="5521688" y="2487904"/>
            <a:ext cx="1702811" cy="1260492"/>
          </a:xfrm>
          <a:prstGeom prst="flowChartMagneticDisk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07E5B0B-4C72-33D2-F1A9-157635B9BD44}"/>
              </a:ext>
            </a:extLst>
          </p:cNvPr>
          <p:cNvCxnSpPr>
            <a:cxnSpLocks/>
          </p:cNvCxnSpPr>
          <p:nvPr/>
        </p:nvCxnSpPr>
        <p:spPr>
          <a:xfrm flipH="1" flipV="1">
            <a:off x="6435157" y="3731795"/>
            <a:ext cx="8977" cy="4601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C1BFC7A-3893-8BCA-2574-02481A60513A}"/>
              </a:ext>
            </a:extLst>
          </p:cNvPr>
          <p:cNvCxnSpPr>
            <a:cxnSpLocks/>
          </p:cNvCxnSpPr>
          <p:nvPr/>
        </p:nvCxnSpPr>
        <p:spPr>
          <a:xfrm>
            <a:off x="6374289" y="2068413"/>
            <a:ext cx="0" cy="4013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A17E09C-3F16-EF50-7D72-0683CCB32534}"/>
              </a:ext>
            </a:extLst>
          </p:cNvPr>
          <p:cNvSpPr txBox="1"/>
          <p:nvPr/>
        </p:nvSpPr>
        <p:spPr>
          <a:xfrm>
            <a:off x="6009164" y="1996877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F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587269-522C-7193-E0B7-DBD687FEFE87}"/>
              </a:ext>
            </a:extLst>
          </p:cNvPr>
          <p:cNvSpPr txBox="1"/>
          <p:nvPr/>
        </p:nvSpPr>
        <p:spPr>
          <a:xfrm>
            <a:off x="6003639" y="3764870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F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E74A4E2-009D-1BCD-FA96-D5299A7408EA}"/>
              </a:ext>
            </a:extLst>
          </p:cNvPr>
          <p:cNvCxnSpPr>
            <a:cxnSpLocks/>
          </p:cNvCxnSpPr>
          <p:nvPr/>
        </p:nvCxnSpPr>
        <p:spPr>
          <a:xfrm>
            <a:off x="4007070" y="3115935"/>
            <a:ext cx="29638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5799D2C-182E-B1ED-B00B-B0EDEC3F88CB}"/>
              </a:ext>
            </a:extLst>
          </p:cNvPr>
          <p:cNvCxnSpPr>
            <a:cxnSpLocks/>
          </p:cNvCxnSpPr>
          <p:nvPr/>
        </p:nvCxnSpPr>
        <p:spPr>
          <a:xfrm>
            <a:off x="4007070" y="2749741"/>
            <a:ext cx="29638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147D431-6BF1-B23E-00F9-CDFECB888745}"/>
              </a:ext>
            </a:extLst>
          </p:cNvPr>
          <p:cNvSpPr txBox="1"/>
          <p:nvPr/>
        </p:nvSpPr>
        <p:spPr>
          <a:xfrm>
            <a:off x="4265446" y="2691465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X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E82D54B-BFD8-A687-2D0C-F4ED7CB9FA0E}"/>
              </a:ext>
            </a:extLst>
          </p:cNvPr>
          <p:cNvCxnSpPr>
            <a:cxnSpLocks/>
          </p:cNvCxnSpPr>
          <p:nvPr/>
        </p:nvCxnSpPr>
        <p:spPr>
          <a:xfrm>
            <a:off x="4260613" y="2788113"/>
            <a:ext cx="0" cy="2956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4695CE2-4E84-6386-8D50-438FDF15183C}"/>
              </a:ext>
            </a:extLst>
          </p:cNvPr>
          <p:cNvSpPr txBox="1"/>
          <p:nvPr/>
        </p:nvSpPr>
        <p:spPr>
          <a:xfrm>
            <a:off x="4927360" y="2577665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X</a:t>
            </a:r>
          </a:p>
        </p:txBody>
      </p:sp>
      <p:sp>
        <p:nvSpPr>
          <p:cNvPr id="82" name="Flowchart: Magnetic Disk 81">
            <a:extLst>
              <a:ext uri="{FF2B5EF4-FFF2-40B4-BE49-F238E27FC236}">
                <a16:creationId xmlns:a16="http://schemas.microsoft.com/office/drawing/2014/main" id="{F9C9BEC7-D789-D9BB-29A1-1A15C930E16E}"/>
              </a:ext>
            </a:extLst>
          </p:cNvPr>
          <p:cNvSpPr/>
          <p:nvPr/>
        </p:nvSpPr>
        <p:spPr>
          <a:xfrm>
            <a:off x="5521688" y="2721574"/>
            <a:ext cx="1702811" cy="1025115"/>
          </a:xfrm>
          <a:prstGeom prst="flowChartMagneticDisk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A7E6C43-CDD8-03D1-9B73-59B9AEA32792}"/>
              </a:ext>
            </a:extLst>
          </p:cNvPr>
          <p:cNvCxnSpPr>
            <a:cxnSpLocks/>
          </p:cNvCxnSpPr>
          <p:nvPr/>
        </p:nvCxnSpPr>
        <p:spPr>
          <a:xfrm>
            <a:off x="5220803" y="2932248"/>
            <a:ext cx="29638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15FAE42-7A4C-BFD6-5E6C-35FA8013DEA7}"/>
              </a:ext>
            </a:extLst>
          </p:cNvPr>
          <p:cNvCxnSpPr>
            <a:cxnSpLocks/>
          </p:cNvCxnSpPr>
          <p:nvPr/>
        </p:nvCxnSpPr>
        <p:spPr>
          <a:xfrm>
            <a:off x="5292485" y="2663797"/>
            <a:ext cx="0" cy="268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ED16C99-504E-F729-A66C-06B2C23BEA35}"/>
              </a:ext>
            </a:extLst>
          </p:cNvPr>
          <p:cNvCxnSpPr>
            <a:cxnSpLocks/>
          </p:cNvCxnSpPr>
          <p:nvPr/>
        </p:nvCxnSpPr>
        <p:spPr>
          <a:xfrm>
            <a:off x="5220803" y="2654270"/>
            <a:ext cx="29638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B9AFAFF-43B3-A0B8-29F7-9AD728048A8C}"/>
              </a:ext>
            </a:extLst>
          </p:cNvPr>
          <p:cNvSpPr txBox="1"/>
          <p:nvPr/>
        </p:nvSpPr>
        <p:spPr>
          <a:xfrm>
            <a:off x="5908667" y="3094622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E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AFD2E34-3537-807C-F624-9EA5BEE54797}"/>
              </a:ext>
            </a:extLst>
          </p:cNvPr>
          <p:cNvCxnSpPr>
            <a:cxnSpLocks/>
          </p:cNvCxnSpPr>
          <p:nvPr/>
        </p:nvCxnSpPr>
        <p:spPr>
          <a:xfrm>
            <a:off x="7224499" y="3579331"/>
            <a:ext cx="29638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F252B9A-7043-0344-89EE-A99ED170A3CE}"/>
              </a:ext>
            </a:extLst>
          </p:cNvPr>
          <p:cNvCxnSpPr>
            <a:cxnSpLocks/>
          </p:cNvCxnSpPr>
          <p:nvPr/>
        </p:nvCxnSpPr>
        <p:spPr>
          <a:xfrm>
            <a:off x="7448581" y="2740959"/>
            <a:ext cx="0" cy="8383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EF99276-9170-2FAB-68E6-A3603CD9B503}"/>
              </a:ext>
            </a:extLst>
          </p:cNvPr>
          <p:cNvCxnSpPr>
            <a:cxnSpLocks/>
          </p:cNvCxnSpPr>
          <p:nvPr/>
        </p:nvCxnSpPr>
        <p:spPr>
          <a:xfrm>
            <a:off x="7224499" y="2705082"/>
            <a:ext cx="29638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99179C0D-7F39-871C-A927-8EF27FBC3798}"/>
              </a:ext>
            </a:extLst>
          </p:cNvPr>
          <p:cNvSpPr txBox="1"/>
          <p:nvPr/>
        </p:nvSpPr>
        <p:spPr>
          <a:xfrm>
            <a:off x="7408275" y="2881477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2F2DD9C-F0F2-4FAF-64E6-44C072EAA68A}"/>
                  </a:ext>
                </a:extLst>
              </p:cNvPr>
              <p:cNvSpPr txBox="1"/>
              <p:nvPr/>
            </p:nvSpPr>
            <p:spPr>
              <a:xfrm>
                <a:off x="4857586" y="4481008"/>
                <a:ext cx="3213100" cy="4070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D2F2DD9C-F0F2-4FAF-64E6-44C072EAA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586" y="4481008"/>
                <a:ext cx="3213100" cy="407099"/>
              </a:xfrm>
              <a:prstGeom prst="rect">
                <a:avLst/>
              </a:prstGeom>
              <a:blipFill>
                <a:blip r:embed="rId6"/>
                <a:stretch>
                  <a:fillRect t="-138806" b="-2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Flowchart: Magnetic Disk 115">
            <a:extLst>
              <a:ext uri="{FF2B5EF4-FFF2-40B4-BE49-F238E27FC236}">
                <a16:creationId xmlns:a16="http://schemas.microsoft.com/office/drawing/2014/main" id="{B60E131B-3B00-DCCC-4B75-661B40F2DDCC}"/>
              </a:ext>
            </a:extLst>
          </p:cNvPr>
          <p:cNvSpPr/>
          <p:nvPr/>
        </p:nvSpPr>
        <p:spPr>
          <a:xfrm rot="5400000">
            <a:off x="8386914" y="2786817"/>
            <a:ext cx="1702808" cy="442408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Magnetic Disk 116">
            <a:extLst>
              <a:ext uri="{FF2B5EF4-FFF2-40B4-BE49-F238E27FC236}">
                <a16:creationId xmlns:a16="http://schemas.microsoft.com/office/drawing/2014/main" id="{AB293A34-6A7B-83B1-A82C-50BA340A83DB}"/>
              </a:ext>
            </a:extLst>
          </p:cNvPr>
          <p:cNvSpPr/>
          <p:nvPr/>
        </p:nvSpPr>
        <p:spPr>
          <a:xfrm rot="5400000">
            <a:off x="8143922" y="2786817"/>
            <a:ext cx="1702808" cy="442408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3B53EEFD-C0D4-7CB5-D4D0-BEACB6D42D1E}"/>
              </a:ext>
            </a:extLst>
          </p:cNvPr>
          <p:cNvCxnSpPr>
            <a:cxnSpLocks/>
          </p:cNvCxnSpPr>
          <p:nvPr/>
        </p:nvCxnSpPr>
        <p:spPr>
          <a:xfrm flipV="1">
            <a:off x="9122867" y="3893252"/>
            <a:ext cx="0" cy="20489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BB7A0F32-966F-24C6-3733-165E7DFE9E1F}"/>
              </a:ext>
            </a:extLst>
          </p:cNvPr>
          <p:cNvCxnSpPr>
            <a:cxnSpLocks/>
          </p:cNvCxnSpPr>
          <p:nvPr/>
        </p:nvCxnSpPr>
        <p:spPr>
          <a:xfrm flipH="1">
            <a:off x="9122867" y="4061890"/>
            <a:ext cx="27574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D2BF552-E62C-98B7-1414-5CD9A695A4B5}"/>
              </a:ext>
            </a:extLst>
          </p:cNvPr>
          <p:cNvCxnSpPr>
            <a:cxnSpLocks/>
          </p:cNvCxnSpPr>
          <p:nvPr/>
        </p:nvCxnSpPr>
        <p:spPr>
          <a:xfrm>
            <a:off x="9398614" y="3893252"/>
            <a:ext cx="0" cy="20489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810A605A-72D9-6DCF-3BC3-B60B758FAA1F}"/>
              </a:ext>
            </a:extLst>
          </p:cNvPr>
          <p:cNvSpPr txBox="1"/>
          <p:nvPr/>
        </p:nvSpPr>
        <p:spPr>
          <a:xfrm>
            <a:off x="9082940" y="4022467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X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CE35F384-98C5-6A26-149F-3FFF72BDE05E}"/>
              </a:ext>
            </a:extLst>
          </p:cNvPr>
          <p:cNvSpPr/>
          <p:nvPr/>
        </p:nvSpPr>
        <p:spPr>
          <a:xfrm>
            <a:off x="9785350" y="2366171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A9A64CA-C7F7-64E4-0C08-B1E65CB6C4E4}"/>
              </a:ext>
            </a:extLst>
          </p:cNvPr>
          <p:cNvSpPr/>
          <p:nvPr/>
        </p:nvSpPr>
        <p:spPr>
          <a:xfrm>
            <a:off x="9937750" y="2518571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A4698F80-ADF1-AE4C-3B4E-586E983476CA}"/>
              </a:ext>
            </a:extLst>
          </p:cNvPr>
          <p:cNvSpPr/>
          <p:nvPr/>
        </p:nvSpPr>
        <p:spPr>
          <a:xfrm>
            <a:off x="9779000" y="2599094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02BE64EB-97A0-2B0C-A64F-5832238E02AB}"/>
              </a:ext>
            </a:extLst>
          </p:cNvPr>
          <p:cNvSpPr/>
          <p:nvPr/>
        </p:nvSpPr>
        <p:spPr>
          <a:xfrm>
            <a:off x="9922007" y="268671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6BC687BC-00D2-7ADE-A690-4B0220B6360F}"/>
              </a:ext>
            </a:extLst>
          </p:cNvPr>
          <p:cNvSpPr/>
          <p:nvPr/>
        </p:nvSpPr>
        <p:spPr>
          <a:xfrm>
            <a:off x="10074407" y="283911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C1B1F2F-B3FD-A49C-54A7-3B41636917E3}"/>
              </a:ext>
            </a:extLst>
          </p:cNvPr>
          <p:cNvSpPr/>
          <p:nvPr/>
        </p:nvSpPr>
        <p:spPr>
          <a:xfrm>
            <a:off x="9915657" y="291964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9AA74262-A765-DA7F-6097-9145E5C43FDA}"/>
              </a:ext>
            </a:extLst>
          </p:cNvPr>
          <p:cNvSpPr/>
          <p:nvPr/>
        </p:nvSpPr>
        <p:spPr>
          <a:xfrm>
            <a:off x="9651408" y="2683370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2C250B4D-4223-A072-C7C3-7DAD6632D165}"/>
              </a:ext>
            </a:extLst>
          </p:cNvPr>
          <p:cNvSpPr/>
          <p:nvPr/>
        </p:nvSpPr>
        <p:spPr>
          <a:xfrm>
            <a:off x="9803808" y="2835770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E8DE4F2-3283-34B2-E05E-D6DCBE4FDB28}"/>
              </a:ext>
            </a:extLst>
          </p:cNvPr>
          <p:cNvSpPr/>
          <p:nvPr/>
        </p:nvSpPr>
        <p:spPr>
          <a:xfrm>
            <a:off x="9645058" y="291629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6FC4DB1A-3713-959E-8E5E-9F54A990E71F}"/>
              </a:ext>
            </a:extLst>
          </p:cNvPr>
          <p:cNvSpPr/>
          <p:nvPr/>
        </p:nvSpPr>
        <p:spPr>
          <a:xfrm>
            <a:off x="9788065" y="3003918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29E9723E-EE8E-2456-6D7A-93B777E1480F}"/>
              </a:ext>
            </a:extLst>
          </p:cNvPr>
          <p:cNvSpPr/>
          <p:nvPr/>
        </p:nvSpPr>
        <p:spPr>
          <a:xfrm>
            <a:off x="9940465" y="3156318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B14074D-3764-1BE5-C3AE-0B1EDF9552AD}"/>
              </a:ext>
            </a:extLst>
          </p:cNvPr>
          <p:cNvSpPr/>
          <p:nvPr/>
        </p:nvSpPr>
        <p:spPr>
          <a:xfrm>
            <a:off x="9781715" y="3236841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79B172B2-E173-60D5-CA28-846C9390C0A4}"/>
              </a:ext>
            </a:extLst>
          </p:cNvPr>
          <p:cNvSpPr/>
          <p:nvPr/>
        </p:nvSpPr>
        <p:spPr>
          <a:xfrm>
            <a:off x="9626600" y="3235834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FF62AD1-6519-BFCF-6484-A06E87ECF94F}"/>
              </a:ext>
            </a:extLst>
          </p:cNvPr>
          <p:cNvSpPr/>
          <p:nvPr/>
        </p:nvSpPr>
        <p:spPr>
          <a:xfrm>
            <a:off x="9779000" y="3388234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C3E73D4-FF92-4530-3FE9-7E41E3C49CAD}"/>
              </a:ext>
            </a:extLst>
          </p:cNvPr>
          <p:cNvSpPr/>
          <p:nvPr/>
        </p:nvSpPr>
        <p:spPr>
          <a:xfrm>
            <a:off x="9620250" y="3468757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E10DE89-2850-B01C-05AC-34364EF3D6D9}"/>
              </a:ext>
            </a:extLst>
          </p:cNvPr>
          <p:cNvSpPr/>
          <p:nvPr/>
        </p:nvSpPr>
        <p:spPr>
          <a:xfrm>
            <a:off x="9763257" y="355638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94AFD45D-AA76-58E7-FFBA-EB1B283AD375}"/>
              </a:ext>
            </a:extLst>
          </p:cNvPr>
          <p:cNvSpPr/>
          <p:nvPr/>
        </p:nvSpPr>
        <p:spPr>
          <a:xfrm>
            <a:off x="9915657" y="370878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85D9C7BB-A1ED-2907-F300-EB791DC308D8}"/>
              </a:ext>
            </a:extLst>
          </p:cNvPr>
          <p:cNvSpPr/>
          <p:nvPr/>
        </p:nvSpPr>
        <p:spPr>
          <a:xfrm>
            <a:off x="9756907" y="3789305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DB109D8-507B-86A3-42AC-ECD062D7D393}"/>
              </a:ext>
            </a:extLst>
          </p:cNvPr>
          <p:cNvSpPr/>
          <p:nvPr/>
        </p:nvSpPr>
        <p:spPr>
          <a:xfrm>
            <a:off x="9620250" y="2479276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8B7B772-297E-FE3C-F25A-7F0A1DFD957F}"/>
              </a:ext>
            </a:extLst>
          </p:cNvPr>
          <p:cNvSpPr/>
          <p:nvPr/>
        </p:nvSpPr>
        <p:spPr>
          <a:xfrm>
            <a:off x="9915657" y="222968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A567871-B96D-9438-2ACD-114FC319A33B}"/>
              </a:ext>
            </a:extLst>
          </p:cNvPr>
          <p:cNvSpPr/>
          <p:nvPr/>
        </p:nvSpPr>
        <p:spPr>
          <a:xfrm>
            <a:off x="9617443" y="2262405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96F56804-E0B7-1734-7A31-6F1346BC2CAA}"/>
              </a:ext>
            </a:extLst>
          </p:cNvPr>
          <p:cNvSpPr/>
          <p:nvPr/>
        </p:nvSpPr>
        <p:spPr>
          <a:xfrm>
            <a:off x="11033356" y="2359478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DD49CFAA-1B18-E0F0-5FAD-1DF93A44FE18}"/>
              </a:ext>
            </a:extLst>
          </p:cNvPr>
          <p:cNvSpPr/>
          <p:nvPr/>
        </p:nvSpPr>
        <p:spPr>
          <a:xfrm>
            <a:off x="11185756" y="2511878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A8E9503F-CF06-C89D-F6D6-092780E32BBF}"/>
              </a:ext>
            </a:extLst>
          </p:cNvPr>
          <p:cNvSpPr/>
          <p:nvPr/>
        </p:nvSpPr>
        <p:spPr>
          <a:xfrm>
            <a:off x="11027006" y="2592401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B3F01649-0067-49FD-BDD3-59B6EC6806C7}"/>
              </a:ext>
            </a:extLst>
          </p:cNvPr>
          <p:cNvSpPr/>
          <p:nvPr/>
        </p:nvSpPr>
        <p:spPr>
          <a:xfrm>
            <a:off x="11170013" y="2680026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BF0C08A9-A5C7-D34B-5335-3A00459A39E7}"/>
              </a:ext>
            </a:extLst>
          </p:cNvPr>
          <p:cNvSpPr/>
          <p:nvPr/>
        </p:nvSpPr>
        <p:spPr>
          <a:xfrm>
            <a:off x="11322413" y="2832426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0606A5BC-4693-C97E-0FF7-64B3BA28B64A}"/>
              </a:ext>
            </a:extLst>
          </p:cNvPr>
          <p:cNvSpPr/>
          <p:nvPr/>
        </p:nvSpPr>
        <p:spPr>
          <a:xfrm>
            <a:off x="11163663" y="291294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9C9C8F40-2659-A873-B3A1-ED8A49AC8F4E}"/>
              </a:ext>
            </a:extLst>
          </p:cNvPr>
          <p:cNvSpPr/>
          <p:nvPr/>
        </p:nvSpPr>
        <p:spPr>
          <a:xfrm>
            <a:off x="10899414" y="2676677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E61FB6A-626B-880F-2A37-F306E9D97A4A}"/>
              </a:ext>
            </a:extLst>
          </p:cNvPr>
          <p:cNvSpPr/>
          <p:nvPr/>
        </p:nvSpPr>
        <p:spPr>
          <a:xfrm>
            <a:off x="11051814" y="2829077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E35D270E-E1BE-778E-76F9-88C46791EAD1}"/>
              </a:ext>
            </a:extLst>
          </p:cNvPr>
          <p:cNvSpPr/>
          <p:nvPr/>
        </p:nvSpPr>
        <p:spPr>
          <a:xfrm>
            <a:off x="10893064" y="2909600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F4D3A7C-033F-F30D-7E53-3CE5B965938F}"/>
              </a:ext>
            </a:extLst>
          </p:cNvPr>
          <p:cNvSpPr/>
          <p:nvPr/>
        </p:nvSpPr>
        <p:spPr>
          <a:xfrm>
            <a:off x="11036071" y="2997225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92D6A7D-3FA1-D160-EBFE-AB57FB2C9853}"/>
              </a:ext>
            </a:extLst>
          </p:cNvPr>
          <p:cNvSpPr/>
          <p:nvPr/>
        </p:nvSpPr>
        <p:spPr>
          <a:xfrm>
            <a:off x="11188471" y="3149625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1DC5B07D-50F5-053D-4909-79BE2B257E7F}"/>
              </a:ext>
            </a:extLst>
          </p:cNvPr>
          <p:cNvSpPr/>
          <p:nvPr/>
        </p:nvSpPr>
        <p:spPr>
          <a:xfrm>
            <a:off x="11029721" y="3230148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09A5E962-4BEF-3F49-1433-1F3CF37EC8B2}"/>
              </a:ext>
            </a:extLst>
          </p:cNvPr>
          <p:cNvSpPr/>
          <p:nvPr/>
        </p:nvSpPr>
        <p:spPr>
          <a:xfrm>
            <a:off x="10874606" y="3229141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B7C1244A-06FC-463C-50B5-4CB497B703EB}"/>
              </a:ext>
            </a:extLst>
          </p:cNvPr>
          <p:cNvSpPr/>
          <p:nvPr/>
        </p:nvSpPr>
        <p:spPr>
          <a:xfrm>
            <a:off x="11027006" y="3381541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0B25953D-7B5B-6583-3A69-181D884CE778}"/>
              </a:ext>
            </a:extLst>
          </p:cNvPr>
          <p:cNvSpPr/>
          <p:nvPr/>
        </p:nvSpPr>
        <p:spPr>
          <a:xfrm>
            <a:off x="10868256" y="3462064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1789F84E-3014-5699-4699-C11F3570A168}"/>
              </a:ext>
            </a:extLst>
          </p:cNvPr>
          <p:cNvSpPr/>
          <p:nvPr/>
        </p:nvSpPr>
        <p:spPr>
          <a:xfrm>
            <a:off x="11011263" y="354968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A5C59B8F-813B-84DD-8B93-5271B2C89C32}"/>
              </a:ext>
            </a:extLst>
          </p:cNvPr>
          <p:cNvSpPr/>
          <p:nvPr/>
        </p:nvSpPr>
        <p:spPr>
          <a:xfrm>
            <a:off x="11163663" y="370208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F282CD67-0215-0B30-A7BF-9A9C98877E35}"/>
              </a:ext>
            </a:extLst>
          </p:cNvPr>
          <p:cNvSpPr/>
          <p:nvPr/>
        </p:nvSpPr>
        <p:spPr>
          <a:xfrm>
            <a:off x="11004913" y="378261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B606CE57-F969-D8DD-D587-D4CCA2BD55E0}"/>
              </a:ext>
            </a:extLst>
          </p:cNvPr>
          <p:cNvSpPr/>
          <p:nvPr/>
        </p:nvSpPr>
        <p:spPr>
          <a:xfrm>
            <a:off x="10868256" y="247258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82123E76-274A-27A6-CE21-F76858621879}"/>
              </a:ext>
            </a:extLst>
          </p:cNvPr>
          <p:cNvSpPr/>
          <p:nvPr/>
        </p:nvSpPr>
        <p:spPr>
          <a:xfrm>
            <a:off x="11163663" y="222298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643C87C8-E4EB-7B64-0963-06068E6B6D7B}"/>
              </a:ext>
            </a:extLst>
          </p:cNvPr>
          <p:cNvSpPr/>
          <p:nvPr/>
        </p:nvSpPr>
        <p:spPr>
          <a:xfrm>
            <a:off x="10865449" y="225571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107A03E3-9AA9-98F3-F17D-77093A39C155}"/>
              </a:ext>
            </a:extLst>
          </p:cNvPr>
          <p:cNvSpPr/>
          <p:nvPr/>
        </p:nvSpPr>
        <p:spPr>
          <a:xfrm>
            <a:off x="10283084" y="3631979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CDC2F15B-71B1-8307-F81C-76DE900ADA78}"/>
              </a:ext>
            </a:extLst>
          </p:cNvPr>
          <p:cNvSpPr/>
          <p:nvPr/>
        </p:nvSpPr>
        <p:spPr>
          <a:xfrm>
            <a:off x="10605899" y="350330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D64A418-B35F-678B-13A3-C6D93C095FE0}"/>
              </a:ext>
            </a:extLst>
          </p:cNvPr>
          <p:cNvSpPr/>
          <p:nvPr/>
        </p:nvSpPr>
        <p:spPr>
          <a:xfrm>
            <a:off x="10262658" y="327451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5C2065B9-1FFE-585C-8CE5-4213C8A71255}"/>
              </a:ext>
            </a:extLst>
          </p:cNvPr>
          <p:cNvSpPr/>
          <p:nvPr/>
        </p:nvSpPr>
        <p:spPr>
          <a:xfrm>
            <a:off x="10564624" y="311745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31AF8228-FC03-BC45-9371-5A23533A36E9}"/>
              </a:ext>
            </a:extLst>
          </p:cNvPr>
          <p:cNvSpPr/>
          <p:nvPr/>
        </p:nvSpPr>
        <p:spPr>
          <a:xfrm>
            <a:off x="10440874" y="282392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43FBC01B-8E24-3AB9-07D0-296EE2263A79}"/>
              </a:ext>
            </a:extLst>
          </p:cNvPr>
          <p:cNvSpPr/>
          <p:nvPr/>
        </p:nvSpPr>
        <p:spPr>
          <a:xfrm>
            <a:off x="10241078" y="255806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C1F84D2D-A438-0EA8-F9B2-E5168D0682F2}"/>
              </a:ext>
            </a:extLst>
          </p:cNvPr>
          <p:cNvSpPr/>
          <p:nvPr/>
        </p:nvSpPr>
        <p:spPr>
          <a:xfrm>
            <a:off x="10500795" y="2385190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F39C5546-483D-FF22-9C52-BA978EAB8705}"/>
              </a:ext>
            </a:extLst>
          </p:cNvPr>
          <p:cNvSpPr/>
          <p:nvPr/>
        </p:nvSpPr>
        <p:spPr>
          <a:xfrm>
            <a:off x="10172155" y="2283724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61F4D0D-3EDA-35BB-1A92-7F8FFDC54FD2}"/>
              </a:ext>
            </a:extLst>
          </p:cNvPr>
          <p:cNvSpPr/>
          <p:nvPr/>
        </p:nvSpPr>
        <p:spPr>
          <a:xfrm>
            <a:off x="10583345" y="3889153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28B5FF98-ACDA-8BD6-E230-C683F1E41BD4}"/>
              </a:ext>
            </a:extLst>
          </p:cNvPr>
          <p:cNvSpPr/>
          <p:nvPr/>
        </p:nvSpPr>
        <p:spPr>
          <a:xfrm>
            <a:off x="11185756" y="3438677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88C88507-82B6-31C2-F937-A5F470BD0D6F}"/>
              </a:ext>
            </a:extLst>
          </p:cNvPr>
          <p:cNvSpPr/>
          <p:nvPr/>
        </p:nvSpPr>
        <p:spPr>
          <a:xfrm>
            <a:off x="11157313" y="3935012"/>
            <a:ext cx="82550" cy="923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02C6BBD8-A635-312C-600D-13E48A5D8BD7}"/>
              </a:ext>
            </a:extLst>
          </p:cNvPr>
          <p:cNvSpPr txBox="1"/>
          <p:nvPr/>
        </p:nvSpPr>
        <p:spPr>
          <a:xfrm>
            <a:off x="10173553" y="4199258"/>
            <a:ext cx="5107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c/f</a:t>
            </a:r>
            <a:endParaRPr lang="en-US" sz="2400" b="1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D990DF3-59ED-0729-6E4E-8B9F33FCBB6C}"/>
              </a:ext>
            </a:extLst>
          </p:cNvPr>
          <p:cNvSpPr txBox="1"/>
          <p:nvPr/>
        </p:nvSpPr>
        <p:spPr>
          <a:xfrm>
            <a:off x="10416222" y="2433249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en-US" sz="2400" b="1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B43491D-4B46-DCCA-91B7-4999A48A3F79}"/>
              </a:ext>
            </a:extLst>
          </p:cNvPr>
          <p:cNvSpPr txBox="1"/>
          <p:nvPr/>
        </p:nvSpPr>
        <p:spPr>
          <a:xfrm>
            <a:off x="6986374" y="2093676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A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5107F366-F23E-94C2-2288-F5782D93E742}"/>
              </a:ext>
            </a:extLst>
          </p:cNvPr>
          <p:cNvCxnSpPr>
            <a:cxnSpLocks/>
          </p:cNvCxnSpPr>
          <p:nvPr/>
        </p:nvCxnSpPr>
        <p:spPr>
          <a:xfrm flipH="1">
            <a:off x="6919436" y="2438182"/>
            <a:ext cx="177800" cy="23083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40C0BBAD-4232-6EC2-4527-F18D38814799}"/>
              </a:ext>
            </a:extLst>
          </p:cNvPr>
          <p:cNvSpPr txBox="1"/>
          <p:nvPr/>
        </p:nvSpPr>
        <p:spPr>
          <a:xfrm>
            <a:off x="10823806" y="1736448"/>
            <a:ext cx="355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P</a:t>
            </a:r>
          </a:p>
        </p:txBody>
      </p: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A0EBDA0-7474-F604-624A-2E435644EA81}"/>
              </a:ext>
            </a:extLst>
          </p:cNvPr>
          <p:cNvCxnSpPr>
            <a:cxnSpLocks/>
          </p:cNvCxnSpPr>
          <p:nvPr/>
        </p:nvCxnSpPr>
        <p:spPr>
          <a:xfrm>
            <a:off x="9833589" y="4071210"/>
            <a:ext cx="0" cy="20489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2B383E8D-62C2-109B-16BA-7E54F6EF45C4}"/>
              </a:ext>
            </a:extLst>
          </p:cNvPr>
          <p:cNvCxnSpPr>
            <a:cxnSpLocks/>
          </p:cNvCxnSpPr>
          <p:nvPr/>
        </p:nvCxnSpPr>
        <p:spPr>
          <a:xfrm flipV="1">
            <a:off x="11179406" y="4089516"/>
            <a:ext cx="0" cy="20489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EA4A24B9-A51C-C1C3-374A-2B0B37822D85}"/>
              </a:ext>
            </a:extLst>
          </p:cNvPr>
          <p:cNvCxnSpPr>
            <a:cxnSpLocks/>
          </p:cNvCxnSpPr>
          <p:nvPr/>
        </p:nvCxnSpPr>
        <p:spPr>
          <a:xfrm>
            <a:off x="9845083" y="4240224"/>
            <a:ext cx="1318580" cy="130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98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93789-FA39-A5C4-BAF5-00D378AF3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77584-13B3-E02A-627D-5C87B3F0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9F65-7A02-C331-E4C8-74B898D1F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34" y="2077747"/>
            <a:ext cx="6260615" cy="4015454"/>
          </a:xfrm>
        </p:spPr>
        <p:txBody>
          <a:bodyPr>
            <a:normAutofit lnSpcReduction="10000"/>
          </a:bodyPr>
          <a:lstStyle/>
          <a:p>
            <a:r>
              <a:rPr lang="en-US"/>
              <a:t>A coil driven speaker with a flooded core design</a:t>
            </a:r>
          </a:p>
          <a:p>
            <a:pPr lvl="1"/>
            <a:r>
              <a:rPr lang="en-US"/>
              <a:t>Flooded core eliminates the need for a seal, a common complexity of on the market solutions</a:t>
            </a:r>
          </a:p>
          <a:p>
            <a:endParaRPr lang="en-US"/>
          </a:p>
          <a:p>
            <a:r>
              <a:rPr lang="en-US"/>
              <a:t>Instead of making the design “waterproof” by sealing out the water, the design was “waterproofed” by careful material selection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6264-2D2E-5655-3200-496AE1D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1B07A-EFE8-98B1-B025-90BEFEB2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C451D9CF-DA2C-6DCD-CD95-14C94B65E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7474"/>
          <a:stretch/>
        </p:blipFill>
        <p:spPr>
          <a:xfrm>
            <a:off x="7347457" y="3048913"/>
            <a:ext cx="4386180" cy="31078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EBAB41-7347-EF05-3AF6-E325A323F7E7}"/>
              </a:ext>
            </a:extLst>
          </p:cNvPr>
          <p:cNvSpPr txBox="1"/>
          <p:nvPr/>
        </p:nvSpPr>
        <p:spPr>
          <a:xfrm>
            <a:off x="7203518" y="983704"/>
            <a:ext cx="4742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/>
              <a:t>Interchangeable plastic or metal head</a:t>
            </a:r>
          </a:p>
          <a:p>
            <a:pPr marL="342900" indent="-342900">
              <a:buAutoNum type="arabicPeriod"/>
            </a:pPr>
            <a:r>
              <a:rPr lang="en-US"/>
              <a:t>Metal voice coil and bobbin</a:t>
            </a:r>
          </a:p>
          <a:p>
            <a:pPr marL="342900" indent="-342900">
              <a:buAutoNum type="arabicPeriod"/>
            </a:pPr>
            <a:r>
              <a:rPr lang="en-US"/>
              <a:t>406 Stainless steel magnetic circuit</a:t>
            </a:r>
          </a:p>
          <a:p>
            <a:pPr marL="342900" indent="-342900">
              <a:buAutoNum type="arabicPeriod"/>
            </a:pPr>
            <a:r>
              <a:rPr lang="en-US" err="1"/>
              <a:t>SmCo</a:t>
            </a:r>
            <a:r>
              <a:rPr lang="en-US"/>
              <a:t> Permanent Magnets</a:t>
            </a:r>
          </a:p>
          <a:p>
            <a:pPr marL="342900" indent="-342900">
              <a:buAutoNum type="arabicPeriod"/>
            </a:pPr>
            <a:r>
              <a:rPr lang="en-US"/>
              <a:t>6061 Aluminum Structural Enclosure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4523178-576B-24FD-9CDB-D772F1C2EF29}"/>
              </a:ext>
            </a:extLst>
          </p:cNvPr>
          <p:cNvSpPr/>
          <p:nvPr/>
        </p:nvSpPr>
        <p:spPr>
          <a:xfrm>
            <a:off x="7884358" y="3429000"/>
            <a:ext cx="297677" cy="29376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49F4E3C-88A7-5BC1-5F5D-54BA3D21958D}"/>
              </a:ext>
            </a:extLst>
          </p:cNvPr>
          <p:cNvSpPr/>
          <p:nvPr/>
        </p:nvSpPr>
        <p:spPr>
          <a:xfrm>
            <a:off x="9299452" y="3460807"/>
            <a:ext cx="297677" cy="29376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E31DF8D0-60A3-F587-DAA5-2308B6F38DB7}"/>
              </a:ext>
            </a:extLst>
          </p:cNvPr>
          <p:cNvSpPr/>
          <p:nvPr/>
        </p:nvSpPr>
        <p:spPr>
          <a:xfrm>
            <a:off x="9391708" y="4455980"/>
            <a:ext cx="297677" cy="29376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2A3A1034-1BC8-CE08-567C-4E684E833AA6}"/>
              </a:ext>
            </a:extLst>
          </p:cNvPr>
          <p:cNvSpPr/>
          <p:nvPr/>
        </p:nvSpPr>
        <p:spPr>
          <a:xfrm>
            <a:off x="8033196" y="4459867"/>
            <a:ext cx="297677" cy="29376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2BD39E8D-F2AC-E478-99FE-461A9641BF82}"/>
              </a:ext>
            </a:extLst>
          </p:cNvPr>
          <p:cNvSpPr/>
          <p:nvPr/>
        </p:nvSpPr>
        <p:spPr>
          <a:xfrm>
            <a:off x="8157664" y="5161457"/>
            <a:ext cx="297677" cy="29376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6348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E0C4C2-D5D6-9030-9099-54679B061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59673"/>
            <a:ext cx="3200400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Mark 0</a:t>
            </a:r>
          </a:p>
          <a:p>
            <a:pPr algn="ctr"/>
            <a:r>
              <a:rPr lang="en-US" b="0"/>
              <a:t>Development Prototype</a:t>
            </a:r>
          </a:p>
        </p:txBody>
      </p:sp>
      <p:pic>
        <p:nvPicPr>
          <p:cNvPr id="26" name="Content Placeholder 25" descr="A diagram of a machine&#10;&#10;AI-generated content may be incorrect.">
            <a:extLst>
              <a:ext uri="{FF2B5EF4-FFF2-40B4-BE49-F238E27FC236}">
                <a16:creationId xmlns:a16="http://schemas.microsoft.com/office/drawing/2014/main" id="{8857AF83-1506-B0BB-46AE-639761AF2C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426816"/>
            <a:ext cx="3200400" cy="223781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020DF-9262-24AE-EEBA-380F653C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66F12-0248-A6F2-B377-CAB9E0FB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93BE1F-CB90-C47A-B2C1-3B675E7BDC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634448"/>
            <a:ext cx="3200400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Mark 2</a:t>
            </a:r>
          </a:p>
          <a:p>
            <a:pPr algn="ctr"/>
            <a:r>
              <a:rPr lang="en-US" b="0"/>
              <a:t>Optimized Final Product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CA140C-B0A9-0797-8502-2D08AAB073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5124" y="1659673"/>
            <a:ext cx="3200400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Mark 1</a:t>
            </a:r>
          </a:p>
          <a:p>
            <a:pPr algn="ctr"/>
            <a:r>
              <a:rPr lang="en-US" b="0"/>
              <a:t>Fully Functional Unit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FBCABA-C79E-BAF0-F1AA-1687EC4B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Evolution</a:t>
            </a:r>
          </a:p>
        </p:txBody>
      </p:sp>
      <p:pic>
        <p:nvPicPr>
          <p:cNvPr id="18" name="Content Placeholder 17" descr="A blueprint of a computer generated image&#10;&#10;AI-generated content may be incorrect.">
            <a:extLst>
              <a:ext uri="{FF2B5EF4-FFF2-40B4-BE49-F238E27FC236}">
                <a16:creationId xmlns:a16="http://schemas.microsoft.com/office/drawing/2014/main" id="{C58D2417-8FC2-2EDB-0018-B530FC172DF0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24" y="2426816"/>
            <a:ext cx="3200400" cy="2371847"/>
          </a:xfrm>
        </p:spPr>
      </p:pic>
      <p:pic>
        <p:nvPicPr>
          <p:cNvPr id="24" name="Content Placeholder 23" descr="A blueprint of a machine&#10;&#10;AI-generated content may be incorrect.">
            <a:extLst>
              <a:ext uri="{FF2B5EF4-FFF2-40B4-BE49-F238E27FC236}">
                <a16:creationId xmlns:a16="http://schemas.microsoft.com/office/drawing/2014/main" id="{2B7CDDEF-CA55-F258-7F02-72F50BAE657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2" y="2489680"/>
            <a:ext cx="3143412" cy="2336920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38C9E5-E574-B046-E715-015ADC7368A0}"/>
              </a:ext>
            </a:extLst>
          </p:cNvPr>
          <p:cNvSpPr txBox="1"/>
          <p:nvPr/>
        </p:nvSpPr>
        <p:spPr>
          <a:xfrm>
            <a:off x="4383536" y="4725563"/>
            <a:ext cx="3455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Corrosion resistant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Small form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Fully manufactured in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Various head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Interchangeable head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Metal bobbin and housing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71117B-8882-D2C6-0F67-1F37AE366B01}"/>
              </a:ext>
            </a:extLst>
          </p:cNvPr>
          <p:cNvSpPr txBox="1"/>
          <p:nvPr/>
        </p:nvSpPr>
        <p:spPr>
          <a:xfrm>
            <a:off x="8151812" y="4762599"/>
            <a:ext cx="345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Pole piece attachment redesign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voice coil clearance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Dimensional optimizations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Core drainage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B786AC-6A8C-FBBF-616B-F525F1AD1152}"/>
              </a:ext>
            </a:extLst>
          </p:cNvPr>
          <p:cNvSpPr txBox="1"/>
          <p:nvPr/>
        </p:nvSpPr>
        <p:spPr>
          <a:xfrm>
            <a:off x="585013" y="4798663"/>
            <a:ext cx="345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Based on a coil driven speaker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Laminated paper bobbin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3D printed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Corroded ferrite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8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63226F-BEF0-1F2A-3357-5B509034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E9EFFD-D71E-6181-1AD2-539E732A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7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2C62FF-EA63-4C07-93C4-B5384CE13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762" y="403767"/>
            <a:ext cx="4954333" cy="6178517"/>
          </a:xfrm>
        </p:spPr>
        <p:txBody>
          <a:bodyPr>
            <a:normAutofit/>
          </a:bodyPr>
          <a:lstStyle/>
          <a:p>
            <a:r>
              <a:rPr lang="en-US"/>
              <a:t>Coil Manufacturing</a:t>
            </a:r>
          </a:p>
          <a:p>
            <a:pPr lvl="1"/>
            <a:r>
              <a:rPr lang="en-US"/>
              <a:t>Constructed the coiler device</a:t>
            </a:r>
          </a:p>
          <a:p>
            <a:r>
              <a:rPr lang="en-US"/>
              <a:t>Leaning Pole Piece</a:t>
            </a:r>
          </a:p>
          <a:p>
            <a:pPr lvl="1"/>
            <a:r>
              <a:rPr lang="en-US"/>
              <a:t>Countersank threading in bottom plate</a:t>
            </a:r>
          </a:p>
          <a:p>
            <a:r>
              <a:rPr lang="en-US"/>
              <a:t>Water Stuck in Core</a:t>
            </a:r>
          </a:p>
          <a:p>
            <a:pPr lvl="1"/>
            <a:r>
              <a:rPr lang="en-US"/>
              <a:t>Drainage holes added in bottom plate</a:t>
            </a:r>
          </a:p>
          <a:p>
            <a:r>
              <a:rPr lang="en-US"/>
              <a:t>Coil Leads Ripping</a:t>
            </a:r>
          </a:p>
          <a:p>
            <a:pPr lvl="1"/>
            <a:r>
              <a:rPr lang="en-US"/>
              <a:t>Tension relief in designed in mount</a:t>
            </a:r>
          </a:p>
          <a:p>
            <a:r>
              <a:rPr lang="en-US"/>
              <a:t>Magnets Shattering</a:t>
            </a:r>
          </a:p>
          <a:p>
            <a:pPr lvl="1"/>
            <a:r>
              <a:rPr lang="en-US"/>
              <a:t>Documented cleaning and assembly procedure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38654E-82F6-EB17-74D0-D42C64371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</a:t>
            </a:r>
          </a:p>
        </p:txBody>
      </p:sp>
      <p:pic>
        <p:nvPicPr>
          <p:cNvPr id="18" name="Picture 17" descr="A grey box with a slide&#10;&#10;AI-generated content may be incorrect.">
            <a:extLst>
              <a:ext uri="{FF2B5EF4-FFF2-40B4-BE49-F238E27FC236}">
                <a16:creationId xmlns:a16="http://schemas.microsoft.com/office/drawing/2014/main" id="{AF158EB8-1D5B-1887-8617-F6845A200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79" y="3690292"/>
            <a:ext cx="3034040" cy="1496793"/>
          </a:xfrm>
          <a:prstGeom prst="rect">
            <a:avLst/>
          </a:prstGeom>
        </p:spPr>
      </p:pic>
      <p:pic>
        <p:nvPicPr>
          <p:cNvPr id="7" name="Picture 6" descr="A black device with a red and gold wire&#10;&#10;AI-generated content may be incorrect.">
            <a:extLst>
              <a:ext uri="{FF2B5EF4-FFF2-40B4-BE49-F238E27FC236}">
                <a16:creationId xmlns:a16="http://schemas.microsoft.com/office/drawing/2014/main" id="{D04CE31A-1F9E-9D2C-0AFF-58F3F604D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08" b="79564" l="15509" r="80614">
                        <a14:foregroundMark x1="63543" y1="29200" x2="71405" y2="42609"/>
                        <a14:foregroundMark x1="71405" y1="42609" x2="72644" y2="37359"/>
                        <a14:foregroundMark x1="25956" y1="23829" x2="25956" y2="23829"/>
                        <a14:foregroundMark x1="24448" y1="24233" x2="24448" y2="24233"/>
                        <a14:foregroundMark x1="35003" y1="28716" x2="48196" y2="29604"/>
                        <a14:foregroundMark x1="37749" y1="27666" x2="40172" y2="27989"/>
                        <a14:foregroundMark x1="16317" y1="26373" x2="16317" y2="26373"/>
                        <a14:foregroundMark x1="16047" y1="27464" x2="16047" y2="27464"/>
                        <a14:foregroundMark x1="16155" y1="43457" x2="16155" y2="43457"/>
                        <a14:foregroundMark x1="26333" y1="75606" x2="27141" y2="79604"/>
                        <a14:foregroundMark x1="60151" y1="78473" x2="59989" y2="74919"/>
                        <a14:foregroundMark x1="52935" y1="77060" x2="51696" y2="75202"/>
                        <a14:foregroundMark x1="77491" y1="72173" x2="75013" y2="64418"/>
                        <a14:foregroundMark x1="75013" y1="64418" x2="75337" y2="59532"/>
                        <a14:foregroundMark x1="80614" y1="62480" x2="80614" y2="62480"/>
                        <a14:foregroundMark x1="15778" y1="59249" x2="15778" y2="59249"/>
                        <a14:foregroundMark x1="15509" y1="75323" x2="15509" y2="75323"/>
                        <a14:foregroundMark x1="15778" y1="58522" x2="15778" y2="58522"/>
                        <a14:foregroundMark x1="16047" y1="75323" x2="16047" y2="75323"/>
                        <a14:foregroundMark x1="16317" y1="76252" x2="16317" y2="76252"/>
                        <a14:foregroundMark x1="16424" y1="44063" x2="16424" y2="44063"/>
                        <a14:foregroundMark x1="16155" y1="44265" x2="16155" y2="44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6" t="17303" r="15304" b="18473"/>
          <a:stretch/>
        </p:blipFill>
        <p:spPr>
          <a:xfrm>
            <a:off x="8921856" y="-163921"/>
            <a:ext cx="3171325" cy="3592649"/>
          </a:xfrm>
          <a:prstGeom prst="rect">
            <a:avLst/>
          </a:prstGeom>
        </p:spPr>
      </p:pic>
      <p:pic>
        <p:nvPicPr>
          <p:cNvPr id="11" name="Content Placeholder 10" descr="Several round metal objects on a white surface&#10;&#10;AI-generated content may be incorrect.">
            <a:extLst>
              <a:ext uri="{FF2B5EF4-FFF2-40B4-BE49-F238E27FC236}">
                <a16:creationId xmlns:a16="http://schemas.microsoft.com/office/drawing/2014/main" id="{FA26505E-F727-6AA7-9C28-C5038FB003E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38" b="61765" l="13297" r="91176">
                        <a14:foregroundMark x1="14246" y1="49959" x2="13327" y2="42075"/>
                        <a14:foregroundMark x1="48928" y1="53391" x2="50214" y2="56087"/>
                        <a14:foregroundMark x1="75306" y1="52900" x2="75306" y2="52900"/>
                        <a14:foregroundMark x1="52635" y1="24877" x2="55576" y2="42320"/>
                        <a14:foregroundMark x1="50031" y1="38889" x2="50031" y2="38889"/>
                        <a14:foregroundMark x1="60172" y1="36683" x2="60172" y2="36683"/>
                        <a14:foregroundMark x1="61489" y1="35212" x2="61489" y2="35212"/>
                        <a14:foregroundMark x1="46722" y1="36683" x2="46722" y2="36683"/>
                        <a14:foregroundMark x1="10018" y1="22181" x2="24632" y2="22263"/>
                        <a14:foregroundMark x1="24632" y1="22263" x2="49479" y2="21160"/>
                        <a14:foregroundMark x1="34375" y1="54861" x2="34375" y2="54861"/>
                        <a14:foregroundMark x1="34926" y1="54616" x2="35110" y2="54861"/>
                        <a14:foregroundMark x1="35662" y1="56577" x2="34743" y2="56577"/>
                        <a14:foregroundMark x1="29565" y1="55842" x2="29565" y2="55842"/>
                        <a14:foregroundMark x1="25337" y1="52900" x2="28830" y2="57802"/>
                        <a14:foregroundMark x1="70895" y1="50694" x2="84712" y2="55106"/>
                        <a14:foregroundMark x1="84712" y1="55106" x2="84712" y2="54616"/>
                        <a14:foregroundMark x1="47457" y1="35212" x2="47457" y2="35212"/>
                        <a14:foregroundMark x1="67923" y1="52410" x2="81648" y2="63235"/>
                        <a14:foregroundMark x1="81648" y1="63235" x2="90135" y2="47059"/>
                        <a14:foregroundMark x1="90135" y1="47059" x2="77696" y2="39788"/>
                        <a14:foregroundMark x1="77696" y1="39788" x2="68903" y2="52247"/>
                        <a14:foregroundMark x1="68903" y1="52247" x2="68842" y2="53391"/>
                        <a14:foregroundMark x1="69761" y1="48979" x2="69761" y2="48979"/>
                        <a14:foregroundMark x1="69761" y1="48489" x2="70527" y2="43301"/>
                        <a14:foregroundMark x1="68842" y1="48979" x2="68842" y2="48979"/>
                        <a14:foregroundMark x1="68658" y1="51185" x2="80239" y2="40319"/>
                        <a14:foregroundMark x1="80239" y1="40319" x2="90257" y2="47998"/>
                        <a14:foregroundMark x1="90257" y1="47753" x2="77298" y2="40155"/>
                        <a14:foregroundMark x1="77298" y1="40155" x2="69945" y2="43791"/>
                        <a14:foregroundMark x1="69210" y1="43546" x2="81955" y2="38971"/>
                        <a14:foregroundMark x1="81955" y1="38971" x2="90809" y2="49224"/>
                        <a14:foregroundMark x1="85631" y1="41830" x2="91176" y2="45507"/>
                        <a14:foregroundMark x1="71262" y1="41095" x2="82690" y2="38889"/>
                        <a14:foregroundMark x1="81955" y1="38644" x2="72181" y2="39624"/>
                        <a14:foregroundMark x1="72917" y1="39379" x2="87531" y2="41708"/>
                        <a14:foregroundMark x1="87531" y1="41708" x2="90993" y2="49714"/>
                        <a14:foregroundMark x1="84344" y1="39869" x2="84344" y2="39869"/>
                        <a14:foregroundMark x1="84344" y1="39869" x2="84344" y2="39869"/>
                        <a14:foregroundMark x1="83977" y1="40114" x2="83977" y2="4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17874" r="6433" b="33327"/>
          <a:stretch/>
        </p:blipFill>
        <p:spPr>
          <a:xfrm>
            <a:off x="4803786" y="4017172"/>
            <a:ext cx="4535657" cy="1986908"/>
          </a:xfrm>
        </p:spPr>
      </p:pic>
    </p:spTree>
    <p:extLst>
      <p:ext uri="{BB962C8B-B14F-4D97-AF65-F5344CB8AC3E}">
        <p14:creationId xmlns:p14="http://schemas.microsoft.com/office/powerpoint/2010/main" val="404875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FDE0-4DAF-271B-4D16-3080049A2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Head Testing and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9F8AD-F2BC-8D96-3C1F-8FDB69608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87" y="2143580"/>
            <a:ext cx="5548640" cy="4015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/>
              <a:t>Performed Finite Element Simulation to design a head with an optimized resonance frequency.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B0CBA-3ECC-5E1A-B896-AFCB31F6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*Resonance frequencies are approximates based on the human measurement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E0907-439E-7CD9-889A-26199C6F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4CD3D-26C8-47FF-8D13-9B32BAAB4735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72E236-A1CD-1D14-79B9-AB2A00DF754F}"/>
              </a:ext>
            </a:extLst>
          </p:cNvPr>
          <p:cNvSpPr txBox="1">
            <a:spLocks/>
          </p:cNvSpPr>
          <p:nvPr/>
        </p:nvSpPr>
        <p:spPr>
          <a:xfrm>
            <a:off x="6158821" y="2143580"/>
            <a:ext cx="5943600" cy="401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/>
              <a:t>Various heads used in empirical testing: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57805-849C-CDB1-E79B-24B17D96B1FC}"/>
              </a:ext>
            </a:extLst>
          </p:cNvPr>
          <p:cNvCxnSpPr/>
          <p:nvPr/>
        </p:nvCxnSpPr>
        <p:spPr>
          <a:xfrm>
            <a:off x="6033180" y="2059145"/>
            <a:ext cx="0" cy="4516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410BBC-61CB-5FB9-1136-963C13EC1215}"/>
              </a:ext>
            </a:extLst>
          </p:cNvPr>
          <p:cNvCxnSpPr>
            <a:cxnSpLocks/>
          </p:cNvCxnSpPr>
          <p:nvPr/>
        </p:nvCxnSpPr>
        <p:spPr>
          <a:xfrm>
            <a:off x="9277788" y="2546816"/>
            <a:ext cx="0" cy="360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grey rectangular object with black lines&#10;&#10;AI-generated content may be incorrect.">
            <a:extLst>
              <a:ext uri="{FF2B5EF4-FFF2-40B4-BE49-F238E27FC236}">
                <a16:creationId xmlns:a16="http://schemas.microsoft.com/office/drawing/2014/main" id="{434FA017-DE74-926D-387F-963C3770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53" y="2546816"/>
            <a:ext cx="2162271" cy="5548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1D919E-F2A5-5B17-2E09-E4AEB102F164}"/>
              </a:ext>
            </a:extLst>
          </p:cNvPr>
          <p:cNvSpPr txBox="1"/>
          <p:nvPr/>
        </p:nvSpPr>
        <p:spPr>
          <a:xfrm>
            <a:off x="6246488" y="2486151"/>
            <a:ext cx="29401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Aluminum 6061</a:t>
            </a:r>
          </a:p>
          <a:p>
            <a:pPr algn="ctr"/>
            <a:r>
              <a:rPr lang="en-US" sz="1600"/>
              <a:t>Quiet; Resonance: ~</a:t>
            </a:r>
            <a:r>
              <a:rPr lang="en-US" sz="1600" err="1"/>
              <a:t>17kHz</a:t>
            </a:r>
            <a:endParaRPr lang="en-US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D5BE66-C89B-4B6F-9B6B-E8ACAF22BD8E}"/>
              </a:ext>
            </a:extLst>
          </p:cNvPr>
          <p:cNvSpPr txBox="1"/>
          <p:nvPr/>
        </p:nvSpPr>
        <p:spPr>
          <a:xfrm>
            <a:off x="5800507" y="3127568"/>
            <a:ext cx="34772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Plastic: Square</a:t>
            </a:r>
          </a:p>
          <a:p>
            <a:pPr algn="ctr"/>
            <a:r>
              <a:rPr lang="en-US" sz="1600"/>
              <a:t>Medium Loud; Resonance: 3.1 </a:t>
            </a:r>
            <a:r>
              <a:rPr lang="en-US" sz="1600" err="1"/>
              <a:t>khz</a:t>
            </a:r>
            <a:endParaRPr lang="en-US" sz="1600"/>
          </a:p>
        </p:txBody>
      </p:sp>
      <p:pic>
        <p:nvPicPr>
          <p:cNvPr id="26" name="Picture 25" descr="A grey rectangular object with a long rectangular object&#10;&#10;AI-generated content may be incorrect.">
            <a:extLst>
              <a:ext uri="{FF2B5EF4-FFF2-40B4-BE49-F238E27FC236}">
                <a16:creationId xmlns:a16="http://schemas.microsoft.com/office/drawing/2014/main" id="{F03E8037-9881-11A1-FE8A-27EC836E9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86" y="3135754"/>
            <a:ext cx="2261060" cy="518112"/>
          </a:xfrm>
          <a:prstGeom prst="rect">
            <a:avLst/>
          </a:prstGeom>
        </p:spPr>
      </p:pic>
      <p:pic>
        <p:nvPicPr>
          <p:cNvPr id="30" name="Picture 29" descr="A grey rectangular object with a white background&#10;&#10;AI-generated content may be incorrect.">
            <a:extLst>
              <a:ext uri="{FF2B5EF4-FFF2-40B4-BE49-F238E27FC236}">
                <a16:creationId xmlns:a16="http://schemas.microsoft.com/office/drawing/2014/main" id="{7B0C9134-0917-ECC5-73D1-BBA654A3D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86" y="3743121"/>
            <a:ext cx="2299227" cy="583989"/>
          </a:xfrm>
          <a:prstGeom prst="rect">
            <a:avLst/>
          </a:prstGeom>
        </p:spPr>
      </p:pic>
      <p:pic>
        <p:nvPicPr>
          <p:cNvPr id="32" name="Picture 31" descr="A grey rectangular object with a white background&#10;&#10;AI-generated content may be incorrect.">
            <a:extLst>
              <a:ext uri="{FF2B5EF4-FFF2-40B4-BE49-F238E27FC236}">
                <a16:creationId xmlns:a16="http://schemas.microsoft.com/office/drawing/2014/main" id="{9048E229-A200-2FE4-029D-5B36B9276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01" y="4492624"/>
            <a:ext cx="2259612" cy="5181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E82F3A0-74D9-81B4-61B6-B5754CC08442}"/>
              </a:ext>
            </a:extLst>
          </p:cNvPr>
          <p:cNvSpPr txBox="1"/>
          <p:nvPr/>
        </p:nvSpPr>
        <p:spPr>
          <a:xfrm>
            <a:off x="6209036" y="3735556"/>
            <a:ext cx="28017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Plastic: Thin</a:t>
            </a:r>
          </a:p>
          <a:p>
            <a:pPr algn="ctr"/>
            <a:r>
              <a:rPr lang="en-US" sz="1600"/>
              <a:t>Loud; Very Resonance: 1.5 </a:t>
            </a:r>
            <a:r>
              <a:rPr lang="en-US" sz="1600" err="1"/>
              <a:t>khz</a:t>
            </a:r>
            <a:endParaRPr lang="en-US" sz="1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B19FDE-24B5-A47A-EF33-9C868F9286B3}"/>
              </a:ext>
            </a:extLst>
          </p:cNvPr>
          <p:cNvSpPr txBox="1"/>
          <p:nvPr/>
        </p:nvSpPr>
        <p:spPr>
          <a:xfrm>
            <a:off x="6262701" y="4395184"/>
            <a:ext cx="28017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Plastic: Thin Ribbed</a:t>
            </a:r>
          </a:p>
          <a:p>
            <a:pPr algn="ctr"/>
            <a:r>
              <a:rPr lang="en-US" sz="1600"/>
              <a:t>Loud; Resonance: 1.5 kHz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4AFC99-4D59-4F41-F61D-AE6161421464}"/>
              </a:ext>
            </a:extLst>
          </p:cNvPr>
          <p:cNvSpPr txBox="1"/>
          <p:nvPr/>
        </p:nvSpPr>
        <p:spPr>
          <a:xfrm>
            <a:off x="6300153" y="5043815"/>
            <a:ext cx="28017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Plastic: Thin Filleted</a:t>
            </a:r>
          </a:p>
          <a:p>
            <a:pPr algn="ctr"/>
            <a:r>
              <a:rPr lang="en-US" sz="1600" b="1"/>
              <a:t>Loud; Resonance 7 kHz</a:t>
            </a:r>
          </a:p>
        </p:txBody>
      </p:sp>
      <p:pic>
        <p:nvPicPr>
          <p:cNvPr id="37" name="Picture 36" descr="A grey rectangular object with a curved top&#10;&#10;AI-generated content may be incorrect.">
            <a:extLst>
              <a:ext uri="{FF2B5EF4-FFF2-40B4-BE49-F238E27FC236}">
                <a16:creationId xmlns:a16="http://schemas.microsoft.com/office/drawing/2014/main" id="{CEAC9C32-4C7E-3663-42B3-6450707DA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19" y="5215713"/>
            <a:ext cx="2314647" cy="518113"/>
          </a:xfrm>
          <a:prstGeom prst="rect">
            <a:avLst/>
          </a:prstGeom>
        </p:spPr>
      </p:pic>
      <p:pic>
        <p:nvPicPr>
          <p:cNvPr id="11" name="Picture 10" descr="A blue circular table with a multicolored pattern&#10;&#10;AI-generated content may be incorrect.">
            <a:extLst>
              <a:ext uri="{FF2B5EF4-FFF2-40B4-BE49-F238E27FC236}">
                <a16:creationId xmlns:a16="http://schemas.microsoft.com/office/drawing/2014/main" id="{9C27B9F4-9AB0-AED7-BD14-94E5896022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622" l="12500" r="83500">
                        <a14:foregroundMark x1="27125" y1="27568" x2="16500" y2="58378"/>
                        <a14:foregroundMark x1="16500" y1="58378" x2="17125" y2="74865"/>
                        <a14:foregroundMark x1="17125" y1="74865" x2="23375" y2="66216"/>
                        <a14:foregroundMark x1="23375" y1="66216" x2="34625" y2="61351"/>
                        <a14:foregroundMark x1="34625" y1="61351" x2="52625" y2="74865"/>
                        <a14:foregroundMark x1="52625" y1="74865" x2="64000" y2="62432"/>
                        <a14:foregroundMark x1="36250" y1="91622" x2="62000" y2="90270"/>
                        <a14:foregroundMark x1="14125" y1="37568" x2="13375" y2="63784"/>
                        <a14:foregroundMark x1="13375" y1="63784" x2="15500" y2="79459"/>
                        <a14:foregroundMark x1="15500" y1="79459" x2="15500" y2="79459"/>
                        <a14:foregroundMark x1="65125" y1="21081" x2="74750" y2="30811"/>
                        <a14:foregroundMark x1="74750" y1="30811" x2="83750" y2="52703"/>
                        <a14:foregroundMark x1="83750" y1="52703" x2="80875" y2="72973"/>
                        <a14:foregroundMark x1="80875" y1="72973" x2="68500" y2="53784"/>
                        <a14:foregroundMark x1="68500" y1="53784" x2="65625" y2="23243"/>
                        <a14:foregroundMark x1="83500" y1="42432" x2="83500" y2="42432"/>
                        <a14:foregroundMark x1="12500" y1="52162" x2="12500" y2="5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9" r="12305"/>
          <a:stretch/>
        </p:blipFill>
        <p:spPr>
          <a:xfrm>
            <a:off x="778816" y="2476314"/>
            <a:ext cx="4709594" cy="2875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2E905C-806A-7552-0722-DD4B85697833}"/>
              </a:ext>
            </a:extLst>
          </p:cNvPr>
          <p:cNvSpPr txBox="1"/>
          <p:nvPr/>
        </p:nvSpPr>
        <p:spPr>
          <a:xfrm>
            <a:off x="396873" y="5323312"/>
            <a:ext cx="5306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Best Reasonable Aluminum Design: </a:t>
            </a:r>
            <a:r>
              <a:rPr lang="en-US" b="1" err="1"/>
              <a:t>17kHz</a:t>
            </a:r>
            <a:endParaRPr lang="en-US" b="1"/>
          </a:p>
          <a:p>
            <a:pPr algn="ctr"/>
            <a:r>
              <a:rPr lang="en-US"/>
              <a:t>Low Displacement to Force gain with AL 6061 in simulation informed decision to move to plastic.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5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sound pressure&#10;&#10;Description automatically generated">
            <a:extLst>
              <a:ext uri="{FF2B5EF4-FFF2-40B4-BE49-F238E27FC236}">
                <a16:creationId xmlns:a16="http://schemas.microsoft.com/office/drawing/2014/main" id="{AB945344-2666-AE25-77AA-7953F516E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41" y="0"/>
            <a:ext cx="7921679" cy="616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5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3F4443"/>
      </a:dk1>
      <a:lt1>
        <a:srgbClr val="FFFFFF"/>
      </a:lt1>
      <a:dk2>
        <a:srgbClr val="3F4443"/>
      </a:dk2>
      <a:lt2>
        <a:srgbClr val="FFFFFF"/>
      </a:lt2>
      <a:accent1>
        <a:srgbClr val="737B7E"/>
      </a:accent1>
      <a:accent2>
        <a:srgbClr val="830065"/>
      </a:accent2>
      <a:accent3>
        <a:srgbClr val="6EBBAB"/>
      </a:accent3>
      <a:accent4>
        <a:srgbClr val="B04558"/>
      </a:accent4>
      <a:accent5>
        <a:srgbClr val="FFB600"/>
      </a:accent5>
      <a:accent6>
        <a:srgbClr val="0E4B52"/>
      </a:accent6>
      <a:hlink>
        <a:srgbClr val="E65F33"/>
      </a:hlink>
      <a:folHlink>
        <a:srgbClr val="FFFFFF"/>
      </a:folHlink>
    </a:clrScheme>
    <a:fontScheme name="Ohio State - Buckeye Fonts">
      <a:majorFont>
        <a:latin typeface="Buckeye Serif Black"/>
        <a:ea typeface=""/>
        <a:cs typeface=""/>
      </a:majorFont>
      <a:minorFont>
        <a:latin typeface="Buckey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598</Words>
  <Application>Microsoft Office PowerPoint</Application>
  <PresentationFormat>Widescreen</PresentationFormat>
  <Paragraphs>158</Paragraphs>
  <Slides>13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Buckeye Sans</vt:lpstr>
      <vt:lpstr>Buckeye Serif Black</vt:lpstr>
      <vt:lpstr>Calibri</vt:lpstr>
      <vt:lpstr>Cambria Math</vt:lpstr>
      <vt:lpstr>Times New Roman</vt:lpstr>
      <vt:lpstr>Office Theme</vt:lpstr>
      <vt:lpstr>Transducer Development</vt:lpstr>
      <vt:lpstr>Mechanical Challenge</vt:lpstr>
      <vt:lpstr>Transducer Fundamentals</vt:lpstr>
      <vt:lpstr>Transducer Fundamentals</vt:lpstr>
      <vt:lpstr>Mechanical Concept</vt:lpstr>
      <vt:lpstr>Design Evolution</vt:lpstr>
      <vt:lpstr>Challenges</vt:lpstr>
      <vt:lpstr>Head Testing and Simulation</vt:lpstr>
      <vt:lpstr>PowerPoint Presentation</vt:lpstr>
      <vt:lpstr>Corrosion Resistance</vt:lpstr>
      <vt:lpstr>Corrosion Resistance Testing</vt:lpstr>
      <vt:lpstr>Depth Testing</vt:lpstr>
      <vt:lpstr>Symbol Definitions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Hoy, Mary</dc:creator>
  <cp:lastModifiedBy>Schuler, Alex</cp:lastModifiedBy>
  <cp:revision>1253</cp:revision>
  <dcterms:created xsi:type="dcterms:W3CDTF">2021-09-24T16:29:17Z</dcterms:created>
  <dcterms:modified xsi:type="dcterms:W3CDTF">2025-09-05T05:36:54Z</dcterms:modified>
</cp:coreProperties>
</file>